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498" r:id="rId1"/>
  </p:sldMasterIdLst>
  <p:notesMasterIdLst>
    <p:notesMasterId r:id="rId23"/>
  </p:notesMasterIdLst>
  <p:sldIdLst>
    <p:sldId id="304" r:id="rId2"/>
    <p:sldId id="257" r:id="rId3"/>
    <p:sldId id="305" r:id="rId4"/>
    <p:sldId id="287" r:id="rId5"/>
    <p:sldId id="258" r:id="rId6"/>
    <p:sldId id="303" r:id="rId7"/>
    <p:sldId id="289" r:id="rId8"/>
    <p:sldId id="290" r:id="rId9"/>
    <p:sldId id="291" r:id="rId10"/>
    <p:sldId id="288" r:id="rId11"/>
    <p:sldId id="292" r:id="rId12"/>
    <p:sldId id="293" r:id="rId13"/>
    <p:sldId id="299" r:id="rId14"/>
    <p:sldId id="298" r:id="rId15"/>
    <p:sldId id="300" r:id="rId16"/>
    <p:sldId id="294" r:id="rId17"/>
    <p:sldId id="295" r:id="rId18"/>
    <p:sldId id="296" r:id="rId19"/>
    <p:sldId id="301" r:id="rId20"/>
    <p:sldId id="297" r:id="rId21"/>
    <p:sldId id="302" r:id="rId2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317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56"/>
    <p:restoredTop sz="95859"/>
  </p:normalViewPr>
  <p:slideViewPr>
    <p:cSldViewPr snapToGrid="0">
      <p:cViewPr varScale="1">
        <p:scale>
          <a:sx n="150" d="100"/>
          <a:sy n="150" d="100"/>
        </p:scale>
        <p:origin x="280" y="160"/>
      </p:cViewPr>
      <p:guideLst>
        <p:guide orient="horz" pos="1620"/>
        <p:guide pos="317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
        <p:cNvGrpSpPr/>
        <p:nvPr/>
      </p:nvGrpSpPr>
      <p:grpSpPr>
        <a:xfrm>
          <a:off x="0" y="0"/>
          <a:ext cx="0" cy="0"/>
          <a:chOff x="0" y="0"/>
          <a:chExt cx="0" cy="0"/>
        </a:xfrm>
      </p:grpSpPr>
      <p:sp>
        <p:nvSpPr>
          <p:cNvPr id="25" name="Google Shape;2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 name="Google Shape;2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 name="Google Shape;2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48151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Google Shape;3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 name="Google Shape;3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 name="Google Shape;3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20704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216" y="1085850"/>
            <a:ext cx="6619244" cy="2497186"/>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66216" y="3583035"/>
            <a:ext cx="6619244" cy="646065"/>
          </a:xfrm>
        </p:spPr>
        <p:txBody>
          <a:bodyPr anchor="t"/>
          <a:lstStyle>
            <a:lvl1pPr marL="0" indent="0" algn="l">
              <a:buNone/>
              <a:defRPr cap="all">
                <a:solidFill>
                  <a:schemeClr val="bg2">
                    <a:lumMod val="40000"/>
                    <a:lumOff val="6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smtClean="0"/>
              <a:t>4/8/22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7062773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7" y="3600440"/>
            <a:ext cx="6619243"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514350"/>
            <a:ext cx="6619244" cy="27305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7" y="4025494"/>
            <a:ext cx="6619242"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3CBC1C18-307B-4F68-A007-B5B542270E8D}" type="datetimeFigureOut">
              <a:rPr lang="en-US" smtClean="0"/>
              <a:t>4/8/22</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5291254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085850"/>
            <a:ext cx="6619244" cy="1485900"/>
          </a:xfrm>
        </p:spPr>
        <p:txBody>
          <a:bodyPr/>
          <a:lstStyle>
            <a:lvl1pPr>
              <a:defRPr sz="3600"/>
            </a:lvl1pPr>
          </a:lstStyle>
          <a:p>
            <a:r>
              <a:rPr lang="en-US"/>
              <a:t>Click to edit Master title style</a:t>
            </a:r>
            <a:endParaRPr lang="en-US" dirty="0"/>
          </a:p>
        </p:txBody>
      </p:sp>
      <p:sp>
        <p:nvSpPr>
          <p:cNvPr id="8" name="Text Placeholder 3"/>
          <p:cNvSpPr>
            <a:spLocks noGrp="1"/>
          </p:cNvSpPr>
          <p:nvPr>
            <p:ph type="body" sz="half" idx="2"/>
          </p:nvPr>
        </p:nvSpPr>
        <p:spPr>
          <a:xfrm>
            <a:off x="866216" y="2743200"/>
            <a:ext cx="6619244" cy="177165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4/8/22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4745417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101" y="1085850"/>
            <a:ext cx="5999486" cy="1742531"/>
          </a:xfrm>
        </p:spPr>
        <p:txBody>
          <a:bodyPr/>
          <a:lstStyle>
            <a:lvl1pPr>
              <a:defRPr sz="3600"/>
            </a:lvl1pPr>
          </a:lstStyle>
          <a:p>
            <a:r>
              <a:rPr lang="en-US"/>
              <a:t>Click to edit Master title style</a:t>
            </a:r>
            <a:endParaRPr lang="en-US" dirty="0"/>
          </a:p>
        </p:txBody>
      </p:sp>
      <p:sp>
        <p:nvSpPr>
          <p:cNvPr id="11" name="Text Placeholder 3"/>
          <p:cNvSpPr>
            <a:spLocks noGrp="1"/>
          </p:cNvSpPr>
          <p:nvPr>
            <p:ph type="body" sz="half" idx="14"/>
          </p:nvPr>
        </p:nvSpPr>
        <p:spPr>
          <a:xfrm>
            <a:off x="1447800" y="2828380"/>
            <a:ext cx="5459737" cy="256631"/>
          </a:xfrm>
        </p:spPr>
        <p:txBody>
          <a:bodyPr vert="horz" lIns="91440" tIns="45720" rIns="91440" bIns="45720" rtlCol="0" anchor="t">
            <a:normAutofit/>
          </a:bodyPr>
          <a:lstStyle>
            <a:lvl1pPr marL="0" indent="0">
              <a:buNone/>
              <a:defRPr lang="en-US" sz="1050" b="0" i="0" kern="1200" cap="small" dirty="0">
                <a:solidFill>
                  <a:schemeClr val="bg2">
                    <a:lumMod val="40000"/>
                    <a:lumOff val="60000"/>
                  </a:schemeClr>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lvl="0" indent="0">
              <a:buNone/>
            </a:pPr>
            <a:r>
              <a:rPr lang="en-US"/>
              <a:t>Click to edit Master text styles</a:t>
            </a:r>
          </a:p>
        </p:txBody>
      </p:sp>
      <p:sp>
        <p:nvSpPr>
          <p:cNvPr id="10" name="Text Placeholder 3"/>
          <p:cNvSpPr>
            <a:spLocks noGrp="1"/>
          </p:cNvSpPr>
          <p:nvPr>
            <p:ph type="body" sz="half" idx="2"/>
          </p:nvPr>
        </p:nvSpPr>
        <p:spPr>
          <a:xfrm>
            <a:off x="866216" y="3262993"/>
            <a:ext cx="6619244" cy="12573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4/8/22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2" name="TextBox 11"/>
          <p:cNvSpPr txBox="1"/>
          <p:nvPr/>
        </p:nvSpPr>
        <p:spPr>
          <a:xfrm>
            <a:off x="673721" y="728440"/>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
        <p:nvSpPr>
          <p:cNvPr id="15" name="TextBox 14"/>
          <p:cNvSpPr txBox="1"/>
          <p:nvPr/>
        </p:nvSpPr>
        <p:spPr>
          <a:xfrm>
            <a:off x="6997868" y="1960341"/>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Tree>
    <p:extLst>
      <p:ext uri="{BB962C8B-B14F-4D97-AF65-F5344CB8AC3E}">
        <p14:creationId xmlns:p14="http://schemas.microsoft.com/office/powerpoint/2010/main" val="52126001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216" y="2343151"/>
            <a:ext cx="6619245" cy="123988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none">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4/8/22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764321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74710" y="1485900"/>
            <a:ext cx="2210150"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489347" y="2000250"/>
            <a:ext cx="2195513"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2745" y="1485900"/>
            <a:ext cx="2202181"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2904829" y="2000250"/>
            <a:ext cx="2210096"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1485900"/>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343525" y="2000250"/>
            <a:ext cx="2199085"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CBC1C18-307B-4F68-A007-B5B542270E8D}" type="datetimeFigureOut">
              <a:rPr lang="en-US" smtClean="0"/>
              <a:t>4/8/22</a:t>
            </a:fld>
            <a:endParaRPr lang="en-US" dirty="0"/>
          </a:p>
        </p:txBody>
      </p:sp>
      <p:sp>
        <p:nvSpPr>
          <p:cNvPr id="4"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1480582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89347" y="3188212"/>
            <a:ext cx="2205038"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9" name="Picture Placeholder 2"/>
          <p:cNvSpPr>
            <a:spLocks noGrp="1" noChangeAspect="1"/>
          </p:cNvSpPr>
          <p:nvPr>
            <p:ph type="pic" idx="15"/>
          </p:nvPr>
        </p:nvSpPr>
        <p:spPr>
          <a:xfrm>
            <a:off x="489347" y="1657350"/>
            <a:ext cx="2205038"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489347" y="3620409"/>
            <a:ext cx="220503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7032" y="3188212"/>
            <a:ext cx="219789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0" name="Picture Placeholder 2"/>
          <p:cNvSpPr>
            <a:spLocks noGrp="1" noChangeAspect="1"/>
          </p:cNvSpPr>
          <p:nvPr>
            <p:ph type="pic" idx="21"/>
          </p:nvPr>
        </p:nvSpPr>
        <p:spPr>
          <a:xfrm>
            <a:off x="2917031" y="1657350"/>
            <a:ext cx="2197894"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2916016" y="3620408"/>
            <a:ext cx="2200805"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3188212"/>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1" name="Picture Placeholder 2"/>
          <p:cNvSpPr>
            <a:spLocks noGrp="1" noChangeAspect="1"/>
          </p:cNvSpPr>
          <p:nvPr>
            <p:ph type="pic" idx="22"/>
          </p:nvPr>
        </p:nvSpPr>
        <p:spPr>
          <a:xfrm>
            <a:off x="5343525" y="1657350"/>
            <a:ext cx="2199085"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343432" y="3620406"/>
            <a:ext cx="220199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9" name="Straight Connector 18"/>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CBC1C18-307B-4F68-A007-B5B542270E8D}" type="datetimeFigureOut">
              <a:rPr lang="en-US" smtClean="0"/>
              <a:t>4/8/22</a:t>
            </a:fld>
            <a:endParaRPr lang="en-US" dirty="0"/>
          </a:p>
        </p:txBody>
      </p:sp>
      <p:sp>
        <p:nvSpPr>
          <p:cNvPr id="4"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819905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smtClean="0"/>
              <a:t>4/8/22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3872796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8159" y="322660"/>
            <a:ext cx="1314451" cy="4369594"/>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348" y="665561"/>
            <a:ext cx="5567362" cy="40266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smtClean="0"/>
              <a:t>4/8/22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38776119"/>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p:cSld name="1_Title Slide">
    <p:spTree>
      <p:nvGrpSpPr>
        <p:cNvPr id="1" name="Shape 13"/>
        <p:cNvGrpSpPr/>
        <p:nvPr/>
      </p:nvGrpSpPr>
      <p:grpSpPr>
        <a:xfrm>
          <a:off x="0" y="0"/>
          <a:ext cx="0" cy="0"/>
          <a:chOff x="0" y="0"/>
          <a:chExt cx="0" cy="0"/>
        </a:xfrm>
      </p:grpSpPr>
    </p:spTree>
    <p:extLst>
      <p:ext uri="{BB962C8B-B14F-4D97-AF65-F5344CB8AC3E}">
        <p14:creationId xmlns:p14="http://schemas.microsoft.com/office/powerpoint/2010/main" val="14935481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14"/>
        <p:cNvGrpSpPr/>
        <p:nvPr/>
      </p:nvGrpSpPr>
      <p:grpSpPr>
        <a:xfrm>
          <a:off x="0" y="0"/>
          <a:ext cx="0" cy="0"/>
          <a:chOff x="0" y="0"/>
          <a:chExt cx="0" cy="0"/>
        </a:xfrm>
      </p:grpSpPr>
    </p:spTree>
    <p:extLst>
      <p:ext uri="{BB962C8B-B14F-4D97-AF65-F5344CB8AC3E}">
        <p14:creationId xmlns:p14="http://schemas.microsoft.com/office/powerpoint/2010/main" val="1438803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97D162C4-EDD9-4389-A98B-B87ECEA2A816}" type="datetimeFigureOut">
              <a:rPr lang="en-US" smtClean="0"/>
              <a:t>4/8/22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6041875"/>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hart Examples">
  <p:cSld name="Chart Examples">
    <p:spTree>
      <p:nvGrpSpPr>
        <p:cNvPr id="1" name="Shape 15"/>
        <p:cNvGrpSpPr/>
        <p:nvPr/>
      </p:nvGrpSpPr>
      <p:grpSpPr>
        <a:xfrm>
          <a:off x="0" y="0"/>
          <a:ext cx="0" cy="0"/>
          <a:chOff x="0" y="0"/>
          <a:chExt cx="0" cy="0"/>
        </a:xfrm>
      </p:grpSpPr>
    </p:spTree>
    <p:extLst>
      <p:ext uri="{BB962C8B-B14F-4D97-AF65-F5344CB8AC3E}">
        <p14:creationId xmlns:p14="http://schemas.microsoft.com/office/powerpoint/2010/main" val="4038670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217" y="2146300"/>
            <a:ext cx="6619243" cy="143673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all">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smtClean="0"/>
              <a:t>4/8/22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6585190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485" y="1545432"/>
            <a:ext cx="3297254" cy="3146822"/>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0870" y="1542069"/>
            <a:ext cx="3297256" cy="315018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smtClean="0"/>
              <a:t>4/8/22</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3043375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485"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7485"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0872"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240872"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BC1C18-307B-4F68-A007-B5B542270E8D}" type="datetimeFigureOut">
              <a:rPr lang="en-US" smtClean="0"/>
              <a:t>4/8/22</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0107854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FAF3416-4057-4DAA-829D-4CA07428D088}" type="datetimeFigureOut">
              <a:rPr lang="en-US" smtClean="0"/>
              <a:t>4/8/22</a:t>
            </a:fld>
            <a:endParaRPr lang="en-US" dirty="0"/>
          </a:p>
        </p:txBody>
      </p:sp>
      <p:sp>
        <p:nvSpPr>
          <p:cNvPr id="5" name="Footer Placeholder 3"/>
          <p:cNvSpPr>
            <a:spLocks noGrp="1"/>
          </p:cNvSpPr>
          <p:nvPr>
            <p:ph type="ftr" sz="quarter" idx="11"/>
          </p:nvPr>
        </p:nvSpPr>
        <p:spPr/>
        <p:txBody>
          <a:bodyPr/>
          <a:lstStyle/>
          <a:p>
            <a:r>
              <a:rPr lang="en-US"/>
              <a:t>
              </a:t>
            </a:r>
            <a:endParaRPr lang="en-US" dirty="0"/>
          </a:p>
        </p:txBody>
      </p:sp>
      <p:sp>
        <p:nvSpPr>
          <p:cNvPr id="6"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1085219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21D9284-D300-4297-87F7-E791DCC15DB1}" type="datetimeFigureOut">
              <a:rPr lang="en-US" smtClean="0"/>
              <a:t>4/8/22</a:t>
            </a:fld>
            <a:endParaRPr lang="en-US" dirty="0"/>
          </a:p>
        </p:txBody>
      </p:sp>
      <p:sp>
        <p:nvSpPr>
          <p:cNvPr id="5" name="Footer Placeholder 2"/>
          <p:cNvSpPr>
            <a:spLocks noGrp="1"/>
          </p:cNvSpPr>
          <p:nvPr>
            <p:ph type="ftr" sz="quarter" idx="11"/>
          </p:nvPr>
        </p:nvSpPr>
        <p:spPr/>
        <p:txBody>
          <a:bodyPr/>
          <a:lstStyle/>
          <a:p>
            <a:r>
              <a:rPr lang="en-US"/>
              <a:t>
              </a:t>
            </a:r>
            <a:endParaRPr lang="en-US" dirty="0"/>
          </a:p>
        </p:txBody>
      </p:sp>
      <p:sp>
        <p:nvSpPr>
          <p:cNvPr id="6"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5350933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5" y="1085850"/>
            <a:ext cx="2550798" cy="108585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3588462" y="1085850"/>
            <a:ext cx="3896998" cy="34290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215" y="2346961"/>
            <a:ext cx="2550797" cy="217169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Date Placeholder 4"/>
          <p:cNvSpPr>
            <a:spLocks noGrp="1"/>
          </p:cNvSpPr>
          <p:nvPr>
            <p:ph type="dt" sz="half" idx="10"/>
          </p:nvPr>
        </p:nvSpPr>
        <p:spPr/>
        <p:txBody>
          <a:bodyPr/>
          <a:lstStyle/>
          <a:p>
            <a:fld id="{37D525BB-DA17-4BA0-B3C8-3AC3ABC827E6}" type="datetimeFigureOut">
              <a:rPr lang="en-US" smtClean="0"/>
              <a:t>4/8/22</a:t>
            </a:fld>
            <a:endParaRPr lang="en-US" dirty="0"/>
          </a:p>
        </p:txBody>
      </p:sp>
      <p:sp>
        <p:nvSpPr>
          <p:cNvPr id="5" name="Footer Placeholder 5"/>
          <p:cNvSpPr>
            <a:spLocks noGrp="1"/>
          </p:cNvSpPr>
          <p:nvPr>
            <p:ph type="ftr" sz="quarter" idx="11"/>
          </p:nvPr>
        </p:nvSpPr>
        <p:spPr/>
        <p:txBody>
          <a:bodyPr/>
          <a:lstStyle/>
          <a:p>
            <a:r>
              <a:rPr lang="en-US"/>
              <a:t>
              </a:t>
            </a:r>
            <a:endParaRPr lang="en-US" dirty="0"/>
          </a:p>
        </p:txBody>
      </p:sp>
      <p:sp>
        <p:nvSpPr>
          <p:cNvPr id="6"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4580053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430" y="1390644"/>
            <a:ext cx="3819680" cy="1181106"/>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2160" y="857250"/>
            <a:ext cx="2400300"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6" y="2743200"/>
            <a:ext cx="3813734" cy="1028700"/>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3CBC1C18-307B-4F68-A007-B5B542270E8D}" type="datetimeFigureOut">
              <a:rPr lang="en-US" smtClean="0"/>
              <a:t>4/8/22</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6456615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4.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2">
            <a:extLst>
              <a:ext uri="{28A0092B-C50C-407E-A947-70E740481C1C}">
                <a14:useLocalDpi xmlns:a14="http://schemas.microsoft.com/office/drawing/2010/main" val="0"/>
              </a:ext>
            </a:extLst>
          </a:blip>
          <a:srcRect l="3613"/>
          <a:stretch/>
        </p:blipFill>
        <p:spPr>
          <a:xfrm>
            <a:off x="0" y="2002264"/>
            <a:ext cx="3027759" cy="3141236"/>
          </a:xfrm>
          <a:prstGeom prst="rect">
            <a:avLst/>
          </a:prstGeom>
        </p:spPr>
      </p:pic>
      <p:pic>
        <p:nvPicPr>
          <p:cNvPr id="7" name="Picture 6"/>
          <p:cNvPicPr>
            <a:picLocks noChangeAspect="1"/>
          </p:cNvPicPr>
          <p:nvPr/>
        </p:nvPicPr>
        <p:blipFill rotWithShape="1">
          <a:blip r:embed="rId23">
            <a:extLst>
              <a:ext uri="{28A0092B-C50C-407E-A947-70E740481C1C}">
                <a14:useLocalDpi xmlns:a14="http://schemas.microsoft.com/office/drawing/2010/main" val="0"/>
              </a:ext>
            </a:extLst>
          </a:blip>
          <a:srcRect l="35640"/>
          <a:stretch/>
        </p:blipFill>
        <p:spPr>
          <a:xfrm>
            <a:off x="0" y="2169261"/>
            <a:ext cx="1141809" cy="1774090"/>
          </a:xfrm>
          <a:prstGeom prst="rect">
            <a:avLst/>
          </a:prstGeom>
        </p:spPr>
      </p:pic>
      <p:sp>
        <p:nvSpPr>
          <p:cNvPr id="16" name="Oval 15"/>
          <p:cNvSpPr/>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4">
            <a:extLst>
              <a:ext uri="{28A0092B-C50C-407E-A947-70E740481C1C}">
                <a14:useLocalDpi xmlns:a14="http://schemas.microsoft.com/office/drawing/2010/main" val="0"/>
              </a:ext>
            </a:extLst>
          </a:blip>
          <a:srcRect t="28813"/>
          <a:stretch/>
        </p:blipFill>
        <p:spPr>
          <a:xfrm>
            <a:off x="5999560" y="1"/>
            <a:ext cx="1202540" cy="856055"/>
          </a:xfrm>
          <a:prstGeom prst="rect">
            <a:avLst/>
          </a:prstGeom>
        </p:spPr>
      </p:pic>
      <p:pic>
        <p:nvPicPr>
          <p:cNvPr id="10" name="Picture 9"/>
          <p:cNvPicPr>
            <a:picLocks noChangeAspect="1"/>
          </p:cNvPicPr>
          <p:nvPr/>
        </p:nvPicPr>
        <p:blipFill rotWithShape="1">
          <a:blip r:embed="rId2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4" y="339538"/>
            <a:ext cx="7053542" cy="10503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484" y="1539689"/>
            <a:ext cx="6709906" cy="314661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616730" y="1343026"/>
            <a:ext cx="742949" cy="228599"/>
          </a:xfrm>
          <a:prstGeom prst="rect">
            <a:avLst/>
          </a:prstGeom>
        </p:spPr>
        <p:txBody>
          <a:bodyPr vert="horz" lIns="91440" tIns="45720" rIns="91440" bIns="45720" rtlCol="0" anchor="t"/>
          <a:lstStyle>
            <a:lvl1pPr algn="l">
              <a:defRPr sz="825" b="0" i="0">
                <a:solidFill>
                  <a:schemeClr val="tx1">
                    <a:tint val="75000"/>
                    <a:alpha val="60000"/>
                  </a:schemeClr>
                </a:solidFill>
              </a:defRPr>
            </a:lvl1pPr>
          </a:lstStyle>
          <a:p>
            <a:fld id="{3CBC1C18-307B-4F68-A007-B5B542270E8D}" type="datetimeFigureOut">
              <a:rPr lang="en-US" smtClean="0"/>
              <a:t>4/8/22</a:t>
            </a:fld>
            <a:endParaRPr lang="en-US" dirty="0"/>
          </a:p>
        </p:txBody>
      </p:sp>
      <p:sp>
        <p:nvSpPr>
          <p:cNvPr id="5" name="Footer Placeholder 4"/>
          <p:cNvSpPr>
            <a:spLocks noGrp="1"/>
          </p:cNvSpPr>
          <p:nvPr>
            <p:ph type="ftr" sz="quarter" idx="3"/>
          </p:nvPr>
        </p:nvSpPr>
        <p:spPr>
          <a:xfrm rot="5400000">
            <a:off x="6713680" y="2418973"/>
            <a:ext cx="2894846" cy="228601"/>
          </a:xfrm>
          <a:prstGeom prst="rect">
            <a:avLst/>
          </a:prstGeom>
        </p:spPr>
        <p:txBody>
          <a:bodyPr vert="horz" lIns="91440" tIns="45720" rIns="91440" bIns="45720" rtlCol="0" anchor="b"/>
          <a:lstStyle>
            <a:lvl1pPr algn="l">
              <a:defRPr sz="825" b="0" i="0">
                <a:solidFill>
                  <a:schemeClr val="tx1">
                    <a:tint val="75000"/>
                    <a:alpha val="60000"/>
                  </a:schemeClr>
                </a:solidFill>
              </a:defRPr>
            </a:lvl1pPr>
          </a:lstStyle>
          <a:p>
            <a:r>
              <a:rPr lang="en-US"/>
              <a:t>
              </a:t>
            </a:r>
            <a:endParaRPr lang="en-US" dirty="0"/>
          </a:p>
        </p:txBody>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33446681"/>
      </p:ext>
    </p:extLst>
  </p:cSld>
  <p:clrMap bg1="dk1" tx1="lt1" bg2="dk2" tx2="lt2" accent1="accent1" accent2="accent2" accent3="accent3" accent4="accent4" accent5="accent5" accent6="accent6" hlink="hlink" folHlink="folHlink"/>
  <p:sldLayoutIdLst>
    <p:sldLayoutId id="2147484499" r:id="rId1"/>
    <p:sldLayoutId id="2147484500" r:id="rId2"/>
    <p:sldLayoutId id="2147484501" r:id="rId3"/>
    <p:sldLayoutId id="2147484502" r:id="rId4"/>
    <p:sldLayoutId id="2147484503" r:id="rId5"/>
    <p:sldLayoutId id="2147484504" r:id="rId6"/>
    <p:sldLayoutId id="2147484505" r:id="rId7"/>
    <p:sldLayoutId id="2147484506" r:id="rId8"/>
    <p:sldLayoutId id="2147484507" r:id="rId9"/>
    <p:sldLayoutId id="2147484508" r:id="rId10"/>
    <p:sldLayoutId id="2147484509" r:id="rId11"/>
    <p:sldLayoutId id="2147484510" r:id="rId12"/>
    <p:sldLayoutId id="2147484511" r:id="rId13"/>
    <p:sldLayoutId id="2147484512" r:id="rId14"/>
    <p:sldLayoutId id="2147484513" r:id="rId15"/>
    <p:sldLayoutId id="2147484514" r:id="rId16"/>
    <p:sldLayoutId id="2147484515" r:id="rId17"/>
    <p:sldLayoutId id="2147484516" r:id="rId18"/>
    <p:sldLayoutId id="2147484517" r:id="rId19"/>
    <p:sldLayoutId id="2147484518" r:id="rId20"/>
  </p:sldLayoutIdLst>
  <p:hf sldNum="0" hdr="0" ftr="0" dt="0"/>
  <p:txStyles>
    <p:title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researchleap.com/measuring-societal-vulnerability-critical-infrastructure-failure-due-extreme-weather-events/" TargetMode="External"/><Relationship Id="rId2" Type="http://schemas.openxmlformats.org/officeDocument/2006/relationships/image" Target="../media/image6.jpe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7.JPG"/><Relationship Id="rId2" Type="http://schemas.openxmlformats.org/officeDocument/2006/relationships/image" Target="../media/image1.jpeg"/><Relationship Id="rId1" Type="http://schemas.openxmlformats.org/officeDocument/2006/relationships/slideLayout" Target="../slideLayouts/slideLayout2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8.jpeg"/><Relationship Id="rId2" Type="http://schemas.openxmlformats.org/officeDocument/2006/relationships/image" Target="../media/image1.jpeg"/><Relationship Id="rId1" Type="http://schemas.openxmlformats.org/officeDocument/2006/relationships/slideLayout" Target="../slideLayouts/slideLayout2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35.jpeg"/><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36.jpeg"/><Relationship Id="rId5" Type="http://schemas.openxmlformats.org/officeDocument/2006/relationships/image" Target="../media/image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8" Type="http://schemas.openxmlformats.org/officeDocument/2006/relationships/hyperlink" Target="https://www.datacamp.com/community/tutorials/apache-spark-tutorial-machine-learning#basics" TargetMode="External"/><Relationship Id="rId3" Type="http://schemas.openxmlformats.org/officeDocument/2006/relationships/image" Target="../media/image3.png"/><Relationship Id="rId7" Type="http://schemas.openxmlformats.org/officeDocument/2006/relationships/hyperlink" Target="https://spark.apache.org/docs/latest/ml-pipeline.html" TargetMode="External"/><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hyperlink" Target="https://spark.apache.org/docs/latest/ml-classification-regression.html#logistic-regression" TargetMode="External"/><Relationship Id="rId5" Type="http://schemas.openxmlformats.org/officeDocument/2006/relationships/image" Target="../media/image5.png"/><Relationship Id="rId10" Type="http://schemas.openxmlformats.org/officeDocument/2006/relationships/hyperlink" Target="https://databricks.com/session/deploying-machine-learning-models-with-apache-spark" TargetMode="External"/><Relationship Id="rId4" Type="http://schemas.openxmlformats.org/officeDocument/2006/relationships/image" Target="../media/image4.png"/><Relationship Id="rId9" Type="http://schemas.openxmlformats.org/officeDocument/2006/relationships/hyperlink" Target="https://www.nbshare.io/notebook/187478734/How-To-Read-CSV-File-Using-Python-PySpark/"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7.jpe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19.xml"/><Relationship Id="rId5" Type="http://schemas.openxmlformats.org/officeDocument/2006/relationships/image" Target="../media/image14.JPG"/><Relationship Id="rId4" Type="http://schemas.openxmlformats.org/officeDocument/2006/relationships/hyperlink" Target="https://www.alvo.at/weird-weather-over-atterse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hyperlink" Target="https://www.kaggle.com/muthuj7/weather-datase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over-it.blogspot.com/2014/12/sydney-weather-storms-yikes.html" TargetMode="External"/><Relationship Id="rId2" Type="http://schemas.openxmlformats.org/officeDocument/2006/relationships/image" Target="../media/image2.png"/><Relationship Id="rId1" Type="http://schemas.openxmlformats.org/officeDocument/2006/relationships/slideLayout" Target="../slideLayouts/slideLayout19.xml"/><Relationship Id="rId6" Type="http://schemas.openxmlformats.org/officeDocument/2006/relationships/image" Target="../media/image16.jpe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0.xml"/><Relationship Id="rId5" Type="http://schemas.openxmlformats.org/officeDocument/2006/relationships/image" Target="../media/image20.JPG"/><Relationship Id="rId4" Type="http://schemas.openxmlformats.org/officeDocument/2006/relationships/image" Target="../media/image19.JPG"/></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0.xml"/><Relationship Id="rId5" Type="http://schemas.openxmlformats.org/officeDocument/2006/relationships/image" Target="../media/image26.JPG"/><Relationship Id="rId4" Type="http://schemas.openxmlformats.org/officeDocument/2006/relationships/image" Target="../media/image25.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DDC07AF6-5534-014A-BCE1-7456A0A7FC9D}"/>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l="22223" r="-1" b="-1"/>
          <a:stretch/>
        </p:blipFill>
        <p:spPr>
          <a:xfrm>
            <a:off x="20" y="11"/>
            <a:ext cx="9143980" cy="5143489"/>
          </a:xfrm>
          <a:prstGeom prst="rect">
            <a:avLst/>
          </a:prstGeom>
        </p:spPr>
      </p:pic>
      <p:sp>
        <p:nvSpPr>
          <p:cNvPr id="2" name="Title 1">
            <a:extLst>
              <a:ext uri="{FF2B5EF4-FFF2-40B4-BE49-F238E27FC236}">
                <a16:creationId xmlns:a16="http://schemas.microsoft.com/office/drawing/2014/main" id="{C9840EB7-91F3-BC4B-9943-7268FE75D32D}"/>
              </a:ext>
            </a:extLst>
          </p:cNvPr>
          <p:cNvSpPr>
            <a:spLocks noGrp="1"/>
          </p:cNvSpPr>
          <p:nvPr>
            <p:ph type="title"/>
          </p:nvPr>
        </p:nvSpPr>
        <p:spPr>
          <a:xfrm>
            <a:off x="202019" y="1648046"/>
            <a:ext cx="8941960" cy="949089"/>
          </a:xfrm>
        </p:spPr>
        <p:txBody>
          <a:bodyPr vert="horz" lIns="91440" tIns="45720" rIns="91440" bIns="45720" rtlCol="0" anchor="t">
            <a:normAutofit/>
          </a:bodyPr>
          <a:lstStyle/>
          <a:p>
            <a:pPr defTabSz="457200">
              <a:lnSpc>
                <a:spcPct val="90000"/>
              </a:lnSpc>
            </a:pPr>
            <a:r>
              <a:rPr lang="en-US" sz="3100" dirty="0"/>
              <a:t>WEATHER FORECAST  USING HISTORICAL DATA</a:t>
            </a:r>
            <a:br>
              <a:rPr lang="en-US" sz="2300" dirty="0">
                <a:highlight>
                  <a:srgbClr val="C0C0C0"/>
                </a:highlight>
              </a:rPr>
            </a:br>
            <a:endParaRPr lang="en-US" sz="2300" dirty="0"/>
          </a:p>
        </p:txBody>
      </p:sp>
      <p:sp>
        <p:nvSpPr>
          <p:cNvPr id="3" name="Text Placeholder 2">
            <a:extLst>
              <a:ext uri="{FF2B5EF4-FFF2-40B4-BE49-F238E27FC236}">
                <a16:creationId xmlns:a16="http://schemas.microsoft.com/office/drawing/2014/main" id="{8F651B34-177A-4249-B591-AFB5B4BA795F}"/>
              </a:ext>
            </a:extLst>
          </p:cNvPr>
          <p:cNvSpPr>
            <a:spLocks noGrp="1"/>
          </p:cNvSpPr>
          <p:nvPr>
            <p:ph type="body" sz="half" idx="2"/>
          </p:nvPr>
        </p:nvSpPr>
        <p:spPr>
          <a:xfrm>
            <a:off x="5730948" y="2998381"/>
            <a:ext cx="3413031" cy="1945064"/>
          </a:xfrm>
        </p:spPr>
        <p:txBody>
          <a:bodyPr vert="horz" lIns="91440" tIns="45720" rIns="91440" bIns="45720" rtlCol="0">
            <a:normAutofit/>
          </a:bodyPr>
          <a:lstStyle/>
          <a:p>
            <a:pPr defTabSz="457200">
              <a:spcBef>
                <a:spcPts val="1000"/>
              </a:spcBef>
            </a:pPr>
            <a:r>
              <a:rPr lang="en-US" dirty="0"/>
              <a:t>BY</a:t>
            </a:r>
          </a:p>
          <a:p>
            <a:pPr defTabSz="457200">
              <a:spcBef>
                <a:spcPts val="1000"/>
              </a:spcBef>
            </a:pPr>
            <a:r>
              <a:rPr lang="en-US" sz="1600" dirty="0" err="1"/>
              <a:t>Lakshitha</a:t>
            </a:r>
            <a:r>
              <a:rPr lang="en-US" sz="1600" dirty="0"/>
              <a:t> </a:t>
            </a:r>
            <a:r>
              <a:rPr lang="en-US" sz="1600" dirty="0" err="1"/>
              <a:t>Parvathaneni</a:t>
            </a:r>
            <a:endParaRPr lang="en-US" sz="1600" dirty="0"/>
          </a:p>
          <a:p>
            <a:pPr defTabSz="457200">
              <a:spcBef>
                <a:spcPts val="1000"/>
              </a:spcBef>
            </a:pPr>
            <a:r>
              <a:rPr lang="en-US" sz="1600" dirty="0" err="1"/>
              <a:t>Tejasree</a:t>
            </a:r>
            <a:r>
              <a:rPr lang="en-US" sz="1600" dirty="0"/>
              <a:t> </a:t>
            </a:r>
            <a:r>
              <a:rPr lang="en-US" sz="1600" dirty="0" err="1"/>
              <a:t>Gajjala</a:t>
            </a:r>
            <a:endParaRPr lang="en-US" sz="1600" dirty="0"/>
          </a:p>
          <a:p>
            <a:pPr defTabSz="457200">
              <a:spcBef>
                <a:spcPts val="1000"/>
              </a:spcBef>
            </a:pPr>
            <a:r>
              <a:rPr lang="en-US" sz="1600" dirty="0" err="1"/>
              <a:t>Mohitha</a:t>
            </a:r>
            <a:r>
              <a:rPr lang="en-US" sz="1600" dirty="0"/>
              <a:t> </a:t>
            </a:r>
            <a:r>
              <a:rPr lang="en-US" sz="1600" dirty="0" err="1"/>
              <a:t>sai</a:t>
            </a:r>
            <a:r>
              <a:rPr lang="en-US" sz="1600" dirty="0"/>
              <a:t> </a:t>
            </a:r>
            <a:r>
              <a:rPr lang="en-US" sz="1600" dirty="0" err="1"/>
              <a:t>Kothapalli</a:t>
            </a:r>
            <a:endParaRPr lang="en-US" sz="1600" dirty="0"/>
          </a:p>
          <a:p>
            <a:pPr defTabSz="457200">
              <a:spcBef>
                <a:spcPts val="1000"/>
              </a:spcBef>
              <a:buFont typeface="Wingdings 3" charset="2"/>
              <a:buChar char=""/>
            </a:pPr>
            <a:endParaRPr lang="en-US" dirty="0"/>
          </a:p>
        </p:txBody>
      </p:sp>
    </p:spTree>
    <p:extLst>
      <p:ext uri="{BB962C8B-B14F-4D97-AF65-F5344CB8AC3E}">
        <p14:creationId xmlns:p14="http://schemas.microsoft.com/office/powerpoint/2010/main" val="3059006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extBox 1">
            <a:extLst>
              <a:ext uri="{FF2B5EF4-FFF2-40B4-BE49-F238E27FC236}">
                <a16:creationId xmlns:a16="http://schemas.microsoft.com/office/drawing/2014/main" id="{AEC5B0F0-70D6-4BC6-988A-AA5C880F0106}"/>
              </a:ext>
            </a:extLst>
          </p:cNvPr>
          <p:cNvSpPr txBox="1"/>
          <p:nvPr/>
        </p:nvSpPr>
        <p:spPr>
          <a:xfrm>
            <a:off x="486697" y="471949"/>
            <a:ext cx="6939116" cy="917987"/>
          </a:xfrm>
          <a:prstGeom prst="rect">
            <a:avLst/>
          </a:prstGeom>
        </p:spPr>
        <p:txBody>
          <a:bodyPr vert="horz" lIns="91440" tIns="45720" rIns="91440" bIns="45720" rtlCol="0" anchor="t">
            <a:normAutofit/>
          </a:bodyPr>
          <a:lstStyle/>
          <a:p>
            <a:pPr>
              <a:spcBef>
                <a:spcPct val="0"/>
              </a:spcBef>
              <a:spcAft>
                <a:spcPts val="600"/>
              </a:spcAft>
            </a:pPr>
            <a:r>
              <a:rPr lang="en-US" sz="4200" b="0" i="0" kern="1200" dirty="0">
                <a:solidFill>
                  <a:schemeClr val="tx2"/>
                </a:solidFill>
                <a:latin typeface="+mj-lt"/>
                <a:ea typeface="+mj-ea"/>
                <a:cs typeface="+mj-cs"/>
              </a:rPr>
              <a:t>DATA CLEANING</a:t>
            </a:r>
          </a:p>
        </p:txBody>
      </p:sp>
      <p:sp>
        <p:nvSpPr>
          <p:cNvPr id="3" name="TextBox 2">
            <a:extLst>
              <a:ext uri="{FF2B5EF4-FFF2-40B4-BE49-F238E27FC236}">
                <a16:creationId xmlns:a16="http://schemas.microsoft.com/office/drawing/2014/main" id="{80E52970-4030-4B52-8142-272EA68A1D08}"/>
              </a:ext>
            </a:extLst>
          </p:cNvPr>
          <p:cNvSpPr txBox="1"/>
          <p:nvPr/>
        </p:nvSpPr>
        <p:spPr>
          <a:xfrm>
            <a:off x="827483" y="1539160"/>
            <a:ext cx="3253807" cy="3147139"/>
          </a:xfrm>
          <a:prstGeom prst="rect">
            <a:avLst/>
          </a:prstGeom>
        </p:spPr>
        <p:txBody>
          <a:bodyPr vert="horz" lIns="91440" tIns="45720" rIns="91440" bIns="45720" rtlCol="0">
            <a:normAutofit/>
          </a:bodyPr>
          <a:lstStyle/>
          <a:p>
            <a:pPr marL="285750" indent="-285750">
              <a:spcBef>
                <a:spcPts val="1000"/>
              </a:spcBef>
              <a:buClr>
                <a:schemeClr val="bg2">
                  <a:lumMod val="40000"/>
                  <a:lumOff val="60000"/>
                </a:schemeClr>
              </a:buClr>
              <a:buSzPct val="80000"/>
              <a:buFont typeface="Wingdings 3" charset="2"/>
              <a:buChar char=""/>
            </a:pPr>
            <a:r>
              <a:rPr lang="en-US" dirty="0">
                <a:latin typeface="+mj-lt"/>
                <a:ea typeface="+mj-ea"/>
                <a:cs typeface="+mj-cs"/>
              </a:rPr>
              <a:t>Upon looking all the metrics and to use accurate input for the implementation, dropped some features in data</a:t>
            </a:r>
          </a:p>
        </p:txBody>
      </p:sp>
      <p:pic>
        <p:nvPicPr>
          <p:cNvPr id="4" name="Picture 3">
            <a:extLst>
              <a:ext uri="{FF2B5EF4-FFF2-40B4-BE49-F238E27FC236}">
                <a16:creationId xmlns:a16="http://schemas.microsoft.com/office/drawing/2014/main" id="{3DAF6CE3-AA8D-4F3F-8ACA-738815EBCBC9}"/>
              </a:ext>
            </a:extLst>
          </p:cNvPr>
          <p:cNvPicPr>
            <a:picLocks noChangeAspect="1"/>
          </p:cNvPicPr>
          <p:nvPr/>
        </p:nvPicPr>
        <p:blipFill>
          <a:blip r:embed="rId7"/>
          <a:stretch>
            <a:fillRect/>
          </a:stretch>
        </p:blipFill>
        <p:spPr>
          <a:xfrm>
            <a:off x="4568937" y="1861885"/>
            <a:ext cx="4088720" cy="1731920"/>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25420172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4" name="Picture 13">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6" name="Oval 15">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8" name="Picture 17">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0" name="Picture 19">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2" name="Rectangle 21">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extBox 1">
            <a:extLst>
              <a:ext uri="{FF2B5EF4-FFF2-40B4-BE49-F238E27FC236}">
                <a16:creationId xmlns:a16="http://schemas.microsoft.com/office/drawing/2014/main" id="{B65C600D-D3F9-4DCE-A050-772C80EA94F9}"/>
              </a:ext>
            </a:extLst>
          </p:cNvPr>
          <p:cNvSpPr txBox="1"/>
          <p:nvPr/>
        </p:nvSpPr>
        <p:spPr>
          <a:xfrm>
            <a:off x="486697" y="471949"/>
            <a:ext cx="6939116" cy="917987"/>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2900" b="0" i="0" kern="1200" dirty="0">
                <a:solidFill>
                  <a:schemeClr val="tx2"/>
                </a:solidFill>
                <a:latin typeface="+mj-lt"/>
                <a:ea typeface="+mj-ea"/>
                <a:cs typeface="+mj-cs"/>
              </a:rPr>
              <a:t>RANDOM FOREST CLASSIFICATION (RFC)</a:t>
            </a:r>
          </a:p>
        </p:txBody>
      </p:sp>
      <p:sp>
        <p:nvSpPr>
          <p:cNvPr id="4" name="TextBox 3">
            <a:extLst>
              <a:ext uri="{FF2B5EF4-FFF2-40B4-BE49-F238E27FC236}">
                <a16:creationId xmlns:a16="http://schemas.microsoft.com/office/drawing/2014/main" id="{64B2CFCA-0122-4246-9295-E1032603E424}"/>
              </a:ext>
            </a:extLst>
          </p:cNvPr>
          <p:cNvSpPr txBox="1"/>
          <p:nvPr/>
        </p:nvSpPr>
        <p:spPr>
          <a:xfrm>
            <a:off x="827483" y="1539160"/>
            <a:ext cx="3253807" cy="3147139"/>
          </a:xfrm>
          <a:prstGeom prst="rect">
            <a:avLst/>
          </a:prstGeom>
        </p:spPr>
        <p:txBody>
          <a:bodyPr vert="horz" lIns="91440" tIns="45720" rIns="91440" bIns="45720" rtlCol="0">
            <a:normAutofit/>
          </a:bodyPr>
          <a:lstStyle/>
          <a:p>
            <a:pPr marL="457200" lvl="0" indent="-323850">
              <a:lnSpc>
                <a:spcPct val="90000"/>
              </a:lnSpc>
              <a:spcBef>
                <a:spcPts val="1000"/>
              </a:spcBef>
              <a:buClr>
                <a:schemeClr val="bg2">
                  <a:lumMod val="40000"/>
                  <a:lumOff val="60000"/>
                </a:schemeClr>
              </a:buClr>
              <a:buSzPct val="80000"/>
              <a:buFont typeface="Wingdings 3" charset="2"/>
              <a:buChar char=""/>
            </a:pPr>
            <a:r>
              <a:rPr lang="en-US" sz="1100" dirty="0">
                <a:latin typeface="+mj-lt"/>
                <a:ea typeface="+mj-ea"/>
                <a:cs typeface="+mj-cs"/>
              </a:rPr>
              <a:t>Random Forest is a supervised learning algorithmic approach  which can be used for both classification and regression problems.</a:t>
            </a:r>
          </a:p>
          <a:p>
            <a:pPr marL="133350" lvl="0">
              <a:lnSpc>
                <a:spcPct val="90000"/>
              </a:lnSpc>
              <a:spcBef>
                <a:spcPts val="1000"/>
              </a:spcBef>
              <a:buClr>
                <a:schemeClr val="bg2">
                  <a:lumMod val="40000"/>
                  <a:lumOff val="60000"/>
                </a:schemeClr>
              </a:buClr>
              <a:buSzPct val="80000"/>
              <a:buFont typeface="Wingdings 3" charset="2"/>
              <a:buChar char=""/>
            </a:pPr>
            <a:endParaRPr lang="en-US" sz="1100" dirty="0">
              <a:latin typeface="+mj-lt"/>
              <a:ea typeface="+mj-ea"/>
              <a:cs typeface="+mj-cs"/>
            </a:endParaRPr>
          </a:p>
          <a:p>
            <a:pPr marL="457200" lvl="0" indent="-323850">
              <a:lnSpc>
                <a:spcPct val="90000"/>
              </a:lnSpc>
              <a:spcBef>
                <a:spcPts val="1000"/>
              </a:spcBef>
              <a:buClr>
                <a:schemeClr val="bg2">
                  <a:lumMod val="40000"/>
                  <a:lumOff val="60000"/>
                </a:schemeClr>
              </a:buClr>
              <a:buSzPct val="80000"/>
              <a:buFont typeface="Wingdings 3" charset="2"/>
              <a:buChar char=""/>
            </a:pPr>
            <a:r>
              <a:rPr lang="en-US" sz="1100" dirty="0">
                <a:effectLst/>
                <a:latin typeface="+mj-lt"/>
                <a:ea typeface="+mj-ea"/>
                <a:cs typeface="+mj-cs"/>
              </a:rPr>
              <a:t>It uses a forest or collection of decision trees in order to obtain the classification result.</a:t>
            </a:r>
          </a:p>
          <a:p>
            <a:pPr marL="133350" lvl="0">
              <a:lnSpc>
                <a:spcPct val="90000"/>
              </a:lnSpc>
              <a:spcBef>
                <a:spcPts val="1000"/>
              </a:spcBef>
              <a:buClr>
                <a:schemeClr val="bg2">
                  <a:lumMod val="40000"/>
                  <a:lumOff val="60000"/>
                </a:schemeClr>
              </a:buClr>
              <a:buSzPct val="80000"/>
              <a:buFont typeface="Wingdings 3" charset="2"/>
              <a:buChar char=""/>
            </a:pPr>
            <a:endParaRPr lang="en-US" sz="1100" dirty="0">
              <a:latin typeface="+mj-lt"/>
              <a:ea typeface="+mj-ea"/>
              <a:cs typeface="+mj-cs"/>
            </a:endParaRPr>
          </a:p>
          <a:p>
            <a:pPr marL="457200" lvl="0" indent="-323850">
              <a:lnSpc>
                <a:spcPct val="90000"/>
              </a:lnSpc>
              <a:spcBef>
                <a:spcPts val="1000"/>
              </a:spcBef>
              <a:buClr>
                <a:schemeClr val="bg2">
                  <a:lumMod val="40000"/>
                  <a:lumOff val="60000"/>
                </a:schemeClr>
              </a:buClr>
              <a:buSzPct val="80000"/>
              <a:buFont typeface="Wingdings 3" charset="2"/>
              <a:buChar char=""/>
            </a:pPr>
            <a:r>
              <a:rPr lang="en-US" sz="1100" dirty="0">
                <a:latin typeface="+mj-lt"/>
                <a:ea typeface="+mj-ea"/>
                <a:cs typeface="+mj-cs"/>
              </a:rPr>
              <a:t>Random forest is mainly based on two stages, the first stage being the creation of the random forest and the second stage is the prediction from the random forest being created in the first stage. </a:t>
            </a:r>
          </a:p>
          <a:p>
            <a:pPr marL="457200" lvl="0" indent="-323850">
              <a:lnSpc>
                <a:spcPct val="90000"/>
              </a:lnSpc>
              <a:spcBef>
                <a:spcPts val="1000"/>
              </a:spcBef>
              <a:buClr>
                <a:schemeClr val="bg2">
                  <a:lumMod val="40000"/>
                  <a:lumOff val="60000"/>
                </a:schemeClr>
              </a:buClr>
              <a:buSzPct val="80000"/>
              <a:buFont typeface="Wingdings 3" charset="2"/>
              <a:buChar char=""/>
            </a:pPr>
            <a:endParaRPr lang="en-US" sz="1100" dirty="0">
              <a:latin typeface="+mj-lt"/>
              <a:ea typeface="+mj-ea"/>
              <a:cs typeface="+mj-cs"/>
            </a:endParaRPr>
          </a:p>
          <a:p>
            <a:pPr marL="457200" lvl="0" indent="-323850">
              <a:lnSpc>
                <a:spcPct val="90000"/>
              </a:lnSpc>
              <a:spcBef>
                <a:spcPts val="1000"/>
              </a:spcBef>
              <a:buClr>
                <a:schemeClr val="bg2">
                  <a:lumMod val="40000"/>
                  <a:lumOff val="60000"/>
                </a:schemeClr>
              </a:buClr>
              <a:buSzPct val="80000"/>
              <a:buFont typeface="Wingdings 3" charset="2"/>
              <a:buChar char=""/>
            </a:pPr>
            <a:endParaRPr lang="en-US" sz="1100" u="sng" dirty="0">
              <a:latin typeface="+mj-lt"/>
              <a:ea typeface="+mj-ea"/>
              <a:cs typeface="+mj-cs"/>
            </a:endParaRPr>
          </a:p>
        </p:txBody>
      </p:sp>
      <p:pic>
        <p:nvPicPr>
          <p:cNvPr id="7" name="Picture 6">
            <a:extLst>
              <a:ext uri="{FF2B5EF4-FFF2-40B4-BE49-F238E27FC236}">
                <a16:creationId xmlns:a16="http://schemas.microsoft.com/office/drawing/2014/main" id="{57438AC6-6EB3-484D-BA2B-2CF9D23F23EE}"/>
              </a:ext>
            </a:extLst>
          </p:cNvPr>
          <p:cNvPicPr/>
          <p:nvPr/>
        </p:nvPicPr>
        <p:blipFill>
          <a:blip r:embed="rId7" cstate="print">
            <a:extLst>
              <a:ext uri="{28A0092B-C50C-407E-A947-70E740481C1C}">
                <a14:useLocalDpi xmlns:a14="http://schemas.microsoft.com/office/drawing/2010/main" val="0"/>
              </a:ext>
            </a:extLst>
          </a:blip>
          <a:stretch>
            <a:fillRect/>
          </a:stretch>
        </p:blipFill>
        <p:spPr bwMode="auto">
          <a:xfrm>
            <a:off x="4568937" y="1641406"/>
            <a:ext cx="4088720" cy="2792371"/>
          </a:xfrm>
          <a:prstGeom prst="rect">
            <a:avLst/>
          </a:prstGeom>
          <a:noFill/>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1765160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37" name="Picture 36">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39" name="Oval 38">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1" name="Picture 40">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43" name="Picture 42">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45" name="Rectangle 44">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F944B9E1-67EA-44C4-A06C-28BDB1A2E0B1}"/>
              </a:ext>
            </a:extLst>
          </p:cNvPr>
          <p:cNvSpPr txBox="1"/>
          <p:nvPr/>
        </p:nvSpPr>
        <p:spPr>
          <a:xfrm>
            <a:off x="486697" y="471949"/>
            <a:ext cx="6939116" cy="917987"/>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2900" b="0" i="0" kern="1200" dirty="0">
                <a:solidFill>
                  <a:schemeClr val="tx2"/>
                </a:solidFill>
                <a:latin typeface="+mj-lt"/>
                <a:ea typeface="+mj-ea"/>
                <a:cs typeface="+mj-cs"/>
              </a:rPr>
              <a:t>RANDOM FOREST CLASSIFICATION CONT’D..</a:t>
            </a:r>
          </a:p>
        </p:txBody>
      </p:sp>
      <p:sp>
        <p:nvSpPr>
          <p:cNvPr id="5" name="TextBox 4">
            <a:extLst>
              <a:ext uri="{FF2B5EF4-FFF2-40B4-BE49-F238E27FC236}">
                <a16:creationId xmlns:a16="http://schemas.microsoft.com/office/drawing/2014/main" id="{23FA4332-6D68-4042-AE9B-6ABF3CF2F5E9}"/>
              </a:ext>
            </a:extLst>
          </p:cNvPr>
          <p:cNvSpPr txBox="1"/>
          <p:nvPr/>
        </p:nvSpPr>
        <p:spPr>
          <a:xfrm>
            <a:off x="827483" y="1539160"/>
            <a:ext cx="3253807" cy="3147139"/>
          </a:xfrm>
          <a:prstGeom prst="rect">
            <a:avLst/>
          </a:prstGeom>
        </p:spPr>
        <p:txBody>
          <a:bodyPr vert="horz" lIns="91440" tIns="45720" rIns="91440" bIns="45720" rtlCol="0">
            <a:normAutofit/>
          </a:bodyPr>
          <a:lstStyle/>
          <a:p>
            <a:pPr marL="457200" lvl="0" indent="-323850">
              <a:spcBef>
                <a:spcPts val="1000"/>
              </a:spcBef>
              <a:buClr>
                <a:schemeClr val="bg2">
                  <a:lumMod val="40000"/>
                  <a:lumOff val="60000"/>
                </a:schemeClr>
              </a:buClr>
              <a:buSzPct val="80000"/>
              <a:buFont typeface="Wingdings 3" charset="2"/>
              <a:buChar char=""/>
            </a:pPr>
            <a:r>
              <a:rPr lang="en-US" dirty="0">
                <a:latin typeface="+mj-lt"/>
                <a:ea typeface="+mj-ea"/>
                <a:cs typeface="+mj-cs"/>
              </a:rPr>
              <a:t>Snippet of code in python: </a:t>
            </a:r>
          </a:p>
          <a:p>
            <a:pPr marL="457200" lvl="0" indent="-323850">
              <a:spcBef>
                <a:spcPts val="1000"/>
              </a:spcBef>
              <a:buClr>
                <a:schemeClr val="bg2">
                  <a:lumMod val="40000"/>
                  <a:lumOff val="60000"/>
                </a:schemeClr>
              </a:buClr>
              <a:buSzPct val="80000"/>
              <a:buFont typeface="Wingdings 3" charset="2"/>
              <a:buChar char=""/>
            </a:pPr>
            <a:endParaRPr lang="en-US" u="sng" dirty="0">
              <a:latin typeface="+mj-lt"/>
              <a:ea typeface="+mj-ea"/>
              <a:cs typeface="+mj-cs"/>
            </a:endParaRPr>
          </a:p>
        </p:txBody>
      </p:sp>
      <p:pic>
        <p:nvPicPr>
          <p:cNvPr id="7" name="Picture 6" descr="Graphical user interface, text, application, email&#10;&#10;Description automatically generated">
            <a:extLst>
              <a:ext uri="{FF2B5EF4-FFF2-40B4-BE49-F238E27FC236}">
                <a16:creationId xmlns:a16="http://schemas.microsoft.com/office/drawing/2014/main" id="{26DFF0D8-F91E-4984-A089-2D994406DB52}"/>
              </a:ext>
            </a:extLst>
          </p:cNvPr>
          <p:cNvPicPr>
            <a:picLocks noChangeAspect="1"/>
          </p:cNvPicPr>
          <p:nvPr/>
        </p:nvPicPr>
        <p:blipFill>
          <a:blip r:embed="rId7"/>
          <a:stretch>
            <a:fillRect/>
          </a:stretch>
        </p:blipFill>
        <p:spPr>
          <a:xfrm>
            <a:off x="4583078" y="1707584"/>
            <a:ext cx="4088720" cy="2884352"/>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1281042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2" name="Picture 11">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4" name="Oval 13">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8" name="Picture 17">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0" name="Rectangle 19">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7D2517E3-207B-4CEC-9C12-9C61A8698FD4}"/>
              </a:ext>
            </a:extLst>
          </p:cNvPr>
          <p:cNvSpPr txBox="1"/>
          <p:nvPr/>
        </p:nvSpPr>
        <p:spPr>
          <a:xfrm>
            <a:off x="484583" y="339538"/>
            <a:ext cx="7053542" cy="1050398"/>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300" b="0" i="0" kern="1200" dirty="0">
                <a:solidFill>
                  <a:schemeClr val="tx2"/>
                </a:solidFill>
                <a:latin typeface="+mj-lt"/>
                <a:ea typeface="+mj-ea"/>
                <a:cs typeface="+mj-cs"/>
              </a:rPr>
              <a:t>RFC IMPLEMENTATION IN PYSPARK</a:t>
            </a:r>
          </a:p>
        </p:txBody>
      </p:sp>
      <p:sp>
        <p:nvSpPr>
          <p:cNvPr id="5" name="TextBox 4">
            <a:extLst>
              <a:ext uri="{FF2B5EF4-FFF2-40B4-BE49-F238E27FC236}">
                <a16:creationId xmlns:a16="http://schemas.microsoft.com/office/drawing/2014/main" id="{232E0FCE-4B4B-4737-BE38-AD7E3E33067A}"/>
              </a:ext>
            </a:extLst>
          </p:cNvPr>
          <p:cNvSpPr txBox="1"/>
          <p:nvPr/>
        </p:nvSpPr>
        <p:spPr>
          <a:xfrm>
            <a:off x="827484" y="1539688"/>
            <a:ext cx="6709905" cy="3146611"/>
          </a:xfrm>
          <a:prstGeom prst="rect">
            <a:avLst/>
          </a:prstGeom>
        </p:spPr>
        <p:txBody>
          <a:bodyPr vert="horz" lIns="91440" tIns="45720" rIns="91440" bIns="45720" rtlCol="0">
            <a:normAutofit/>
          </a:bodyPr>
          <a:lstStyle/>
          <a:p>
            <a:pPr marL="457200" lvl="0" indent="-323850">
              <a:spcBef>
                <a:spcPts val="1000"/>
              </a:spcBef>
              <a:buClr>
                <a:schemeClr val="bg2">
                  <a:lumMod val="40000"/>
                  <a:lumOff val="60000"/>
                </a:schemeClr>
              </a:buClr>
              <a:buSzPct val="80000"/>
              <a:buFont typeface="Wingdings 3" charset="2"/>
              <a:buChar char=""/>
            </a:pPr>
            <a:r>
              <a:rPr lang="en-US" sz="1700">
                <a:latin typeface="+mj-lt"/>
                <a:ea typeface="+mj-ea"/>
                <a:cs typeface="+mj-cs"/>
              </a:rPr>
              <a:t>Pipeline: A sequence of stages</a:t>
            </a:r>
            <a:endParaRPr lang="en-US" sz="1700">
              <a:effectLst/>
              <a:latin typeface="+mj-lt"/>
              <a:ea typeface="+mj-ea"/>
              <a:cs typeface="+mj-cs"/>
            </a:endParaRPr>
          </a:p>
          <a:p>
            <a:pPr marL="457200" lvl="0" indent="-323850">
              <a:spcBef>
                <a:spcPts val="1000"/>
              </a:spcBef>
              <a:buClr>
                <a:schemeClr val="bg2">
                  <a:lumMod val="40000"/>
                  <a:lumOff val="60000"/>
                </a:schemeClr>
              </a:buClr>
              <a:buSzPct val="80000"/>
              <a:buFont typeface="Wingdings 3" charset="2"/>
              <a:buChar char=""/>
            </a:pPr>
            <a:r>
              <a:rPr lang="en-US" sz="1700">
                <a:latin typeface="+mj-lt"/>
                <a:ea typeface="+mj-ea"/>
                <a:cs typeface="+mj-cs"/>
              </a:rPr>
              <a:t>Components of Pipeline</a:t>
            </a:r>
            <a:r>
              <a:rPr lang="en-US" sz="1700">
                <a:effectLst/>
                <a:latin typeface="+mj-lt"/>
                <a:ea typeface="+mj-ea"/>
                <a:cs typeface="+mj-cs"/>
              </a:rPr>
              <a:t>: Dataframe , transformers, Estimator.</a:t>
            </a:r>
          </a:p>
          <a:p>
            <a:pPr marL="457200" lvl="0" indent="-323850">
              <a:spcBef>
                <a:spcPts val="1000"/>
              </a:spcBef>
              <a:buClr>
                <a:schemeClr val="bg2">
                  <a:lumMod val="40000"/>
                  <a:lumOff val="60000"/>
                </a:schemeClr>
              </a:buClr>
              <a:buSzPct val="80000"/>
              <a:buFont typeface="Wingdings 3" charset="2"/>
              <a:buChar char=""/>
            </a:pPr>
            <a:endParaRPr lang="en-US" sz="1700">
              <a:latin typeface="+mj-lt"/>
              <a:ea typeface="+mj-ea"/>
              <a:cs typeface="+mj-cs"/>
            </a:endParaRPr>
          </a:p>
          <a:p>
            <a:pPr marL="457200" lvl="0" indent="-323850">
              <a:spcBef>
                <a:spcPts val="1000"/>
              </a:spcBef>
              <a:buClr>
                <a:schemeClr val="bg2">
                  <a:lumMod val="40000"/>
                  <a:lumOff val="60000"/>
                </a:schemeClr>
              </a:buClr>
              <a:buSzPct val="80000"/>
              <a:buFont typeface="Wingdings 3" charset="2"/>
              <a:buChar char=""/>
            </a:pPr>
            <a:r>
              <a:rPr lang="en-US" sz="1700">
                <a:effectLst/>
                <a:latin typeface="+mj-lt"/>
                <a:ea typeface="+mj-ea"/>
                <a:cs typeface="+mj-cs"/>
              </a:rPr>
              <a:t>Transformers: It is an abstraction comprising transformers of features and learned models</a:t>
            </a:r>
          </a:p>
          <a:p>
            <a:pPr marL="457200" lvl="0" indent="-323850">
              <a:spcBef>
                <a:spcPts val="1000"/>
              </a:spcBef>
              <a:buClr>
                <a:schemeClr val="bg2">
                  <a:lumMod val="40000"/>
                  <a:lumOff val="60000"/>
                </a:schemeClr>
              </a:buClr>
              <a:buSzPct val="80000"/>
              <a:buFont typeface="Wingdings 3" charset="2"/>
              <a:buChar char=""/>
            </a:pPr>
            <a:endParaRPr lang="en-US" sz="1700">
              <a:latin typeface="+mj-lt"/>
              <a:ea typeface="+mj-ea"/>
              <a:cs typeface="+mj-cs"/>
            </a:endParaRPr>
          </a:p>
          <a:p>
            <a:pPr marL="457200" lvl="0" indent="-323850">
              <a:spcBef>
                <a:spcPts val="1000"/>
              </a:spcBef>
              <a:buClr>
                <a:schemeClr val="bg2">
                  <a:lumMod val="40000"/>
                  <a:lumOff val="60000"/>
                </a:schemeClr>
              </a:buClr>
              <a:buSzPct val="80000"/>
              <a:buFont typeface="Wingdings 3" charset="2"/>
              <a:buChar char=""/>
            </a:pPr>
            <a:r>
              <a:rPr lang="en-US" sz="1700">
                <a:effectLst/>
                <a:latin typeface="+mj-lt"/>
                <a:ea typeface="+mj-ea"/>
                <a:cs typeface="+mj-cs"/>
              </a:rPr>
              <a:t>Estimator: An Estimator uses a fit() process, which accepts a DataFrame and produces a Transformer model.</a:t>
            </a:r>
          </a:p>
          <a:p>
            <a:pPr marL="133350" lvl="0">
              <a:spcBef>
                <a:spcPts val="1000"/>
              </a:spcBef>
              <a:buClr>
                <a:schemeClr val="bg2">
                  <a:lumMod val="40000"/>
                  <a:lumOff val="60000"/>
                </a:schemeClr>
              </a:buClr>
              <a:buSzPct val="80000"/>
              <a:buFont typeface="Wingdings 3" charset="2"/>
              <a:buChar char=""/>
            </a:pPr>
            <a:endParaRPr lang="en-US" sz="1700">
              <a:latin typeface="+mj-lt"/>
              <a:ea typeface="+mj-ea"/>
              <a:cs typeface="+mj-cs"/>
            </a:endParaRPr>
          </a:p>
          <a:p>
            <a:pPr marL="133350" lvl="0">
              <a:spcBef>
                <a:spcPts val="1000"/>
              </a:spcBef>
              <a:buClr>
                <a:schemeClr val="bg2">
                  <a:lumMod val="40000"/>
                  <a:lumOff val="60000"/>
                </a:schemeClr>
              </a:buClr>
              <a:buSzPct val="80000"/>
              <a:buFont typeface="Wingdings 3" charset="2"/>
              <a:buChar char=""/>
            </a:pPr>
            <a:endParaRPr lang="en-US" sz="1700">
              <a:latin typeface="+mj-lt"/>
              <a:ea typeface="+mj-ea"/>
              <a:cs typeface="+mj-cs"/>
            </a:endParaRPr>
          </a:p>
          <a:p>
            <a:pPr marL="457200" lvl="0" indent="-323850">
              <a:spcBef>
                <a:spcPts val="1000"/>
              </a:spcBef>
              <a:buClr>
                <a:schemeClr val="bg2">
                  <a:lumMod val="40000"/>
                  <a:lumOff val="60000"/>
                </a:schemeClr>
              </a:buClr>
              <a:buSzPct val="80000"/>
              <a:buFont typeface="Wingdings 3" charset="2"/>
              <a:buChar char=""/>
            </a:pPr>
            <a:endParaRPr lang="en-US" sz="1700" u="sng">
              <a:latin typeface="+mj-lt"/>
              <a:ea typeface="+mj-ea"/>
              <a:cs typeface="+mj-cs"/>
            </a:endParaRPr>
          </a:p>
        </p:txBody>
      </p:sp>
    </p:spTree>
    <p:extLst>
      <p:ext uri="{BB962C8B-B14F-4D97-AF65-F5344CB8AC3E}">
        <p14:creationId xmlns:p14="http://schemas.microsoft.com/office/powerpoint/2010/main" val="2332980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ED7E5B6F-89C3-495A-A26E-0BE572A25127}"/>
              </a:ext>
            </a:extLst>
          </p:cNvPr>
          <p:cNvPicPr>
            <a:picLocks noChangeAspect="1"/>
          </p:cNvPicPr>
          <p:nvPr/>
        </p:nvPicPr>
        <p:blipFill>
          <a:blip r:embed="rId2"/>
          <a:stretch>
            <a:fillRect/>
          </a:stretch>
        </p:blipFill>
        <p:spPr>
          <a:xfrm>
            <a:off x="2919605" y="1326186"/>
            <a:ext cx="4623228" cy="3390745"/>
          </a:xfrm>
          <a:prstGeom prst="rect">
            <a:avLst/>
          </a:prstGeom>
        </p:spPr>
      </p:pic>
      <p:sp>
        <p:nvSpPr>
          <p:cNvPr id="7" name="TextBox 6">
            <a:extLst>
              <a:ext uri="{FF2B5EF4-FFF2-40B4-BE49-F238E27FC236}">
                <a16:creationId xmlns:a16="http://schemas.microsoft.com/office/drawing/2014/main" id="{F9691DF7-76A7-42C7-9BC1-D3545A5949AF}"/>
              </a:ext>
            </a:extLst>
          </p:cNvPr>
          <p:cNvSpPr txBox="1"/>
          <p:nvPr/>
        </p:nvSpPr>
        <p:spPr>
          <a:xfrm>
            <a:off x="0" y="317599"/>
            <a:ext cx="7814929" cy="1200329"/>
          </a:xfrm>
          <a:prstGeom prst="rect">
            <a:avLst/>
          </a:prstGeom>
          <a:noFill/>
        </p:spPr>
        <p:txBody>
          <a:bodyPr wrap="square">
            <a:spAutoFit/>
          </a:bodyPr>
          <a:lstStyle/>
          <a:p>
            <a:r>
              <a:rPr lang="en-IN" sz="3600" dirty="0"/>
              <a:t>RFC IMPLEMENTATION IN PYSPARK CONT’D..</a:t>
            </a:r>
          </a:p>
        </p:txBody>
      </p:sp>
    </p:spTree>
    <p:extLst>
      <p:ext uri="{BB962C8B-B14F-4D97-AF65-F5344CB8AC3E}">
        <p14:creationId xmlns:p14="http://schemas.microsoft.com/office/powerpoint/2010/main" val="3750889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2E6676-5210-42C7-8BE1-D55CF978E366}"/>
              </a:ext>
            </a:extLst>
          </p:cNvPr>
          <p:cNvSpPr txBox="1"/>
          <p:nvPr/>
        </p:nvSpPr>
        <p:spPr>
          <a:xfrm>
            <a:off x="180753" y="231875"/>
            <a:ext cx="8027582" cy="1200329"/>
          </a:xfrm>
          <a:prstGeom prst="rect">
            <a:avLst/>
          </a:prstGeom>
          <a:noFill/>
        </p:spPr>
        <p:txBody>
          <a:bodyPr wrap="square">
            <a:spAutoFit/>
          </a:bodyPr>
          <a:lstStyle/>
          <a:p>
            <a:r>
              <a:rPr lang="en-IN" sz="3600" dirty="0"/>
              <a:t>RFC IMPLEMENTATION IN PYSPARK CONT’D..</a:t>
            </a:r>
          </a:p>
        </p:txBody>
      </p:sp>
      <p:pic>
        <p:nvPicPr>
          <p:cNvPr id="5" name="Picture 4" descr="Diagram&#10;&#10;Description automatically generated">
            <a:extLst>
              <a:ext uri="{FF2B5EF4-FFF2-40B4-BE49-F238E27FC236}">
                <a16:creationId xmlns:a16="http://schemas.microsoft.com/office/drawing/2014/main" id="{2C37E3C8-3645-4242-A3EA-E663A22281B9}"/>
              </a:ext>
            </a:extLst>
          </p:cNvPr>
          <p:cNvPicPr>
            <a:picLocks noChangeAspect="1"/>
          </p:cNvPicPr>
          <p:nvPr/>
        </p:nvPicPr>
        <p:blipFill>
          <a:blip r:embed="rId2"/>
          <a:stretch>
            <a:fillRect/>
          </a:stretch>
        </p:blipFill>
        <p:spPr>
          <a:xfrm>
            <a:off x="579965" y="1565330"/>
            <a:ext cx="3849160" cy="2685201"/>
          </a:xfrm>
          <a:prstGeom prst="rect">
            <a:avLst/>
          </a:prstGeom>
        </p:spPr>
      </p:pic>
      <p:pic>
        <p:nvPicPr>
          <p:cNvPr id="7" name="Picture 6" descr="Diagram&#10;&#10;Description automatically generated">
            <a:extLst>
              <a:ext uri="{FF2B5EF4-FFF2-40B4-BE49-F238E27FC236}">
                <a16:creationId xmlns:a16="http://schemas.microsoft.com/office/drawing/2014/main" id="{2FBB2EF1-C38D-43BF-869E-8620ACCDC11D}"/>
              </a:ext>
            </a:extLst>
          </p:cNvPr>
          <p:cNvPicPr>
            <a:picLocks noChangeAspect="1"/>
          </p:cNvPicPr>
          <p:nvPr/>
        </p:nvPicPr>
        <p:blipFill>
          <a:blip r:embed="rId3"/>
          <a:stretch>
            <a:fillRect/>
          </a:stretch>
        </p:blipFill>
        <p:spPr>
          <a:xfrm>
            <a:off x="4851577" y="1565330"/>
            <a:ext cx="3712458" cy="2685201"/>
          </a:xfrm>
          <a:prstGeom prst="rect">
            <a:avLst/>
          </a:prstGeom>
        </p:spPr>
      </p:pic>
    </p:spTree>
    <p:extLst>
      <p:ext uri="{BB962C8B-B14F-4D97-AF65-F5344CB8AC3E}">
        <p14:creationId xmlns:p14="http://schemas.microsoft.com/office/powerpoint/2010/main" val="3253040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7518F2B-6066-4429-A337-95EFF3CF279B}"/>
              </a:ext>
            </a:extLst>
          </p:cNvPr>
          <p:cNvSpPr txBox="1"/>
          <p:nvPr/>
        </p:nvSpPr>
        <p:spPr>
          <a:xfrm>
            <a:off x="230179" y="165063"/>
            <a:ext cx="7680444" cy="646331"/>
          </a:xfrm>
          <a:prstGeom prst="rect">
            <a:avLst/>
          </a:prstGeom>
          <a:noFill/>
        </p:spPr>
        <p:txBody>
          <a:bodyPr wrap="square">
            <a:spAutoFit/>
          </a:bodyPr>
          <a:lstStyle/>
          <a:p>
            <a:r>
              <a:rPr lang="en-IN" sz="3600" dirty="0"/>
              <a:t>RFC IMPLEMENTATION IN PYSPARK</a:t>
            </a:r>
          </a:p>
        </p:txBody>
      </p:sp>
      <p:sp>
        <p:nvSpPr>
          <p:cNvPr id="7" name="TextBox 6">
            <a:extLst>
              <a:ext uri="{FF2B5EF4-FFF2-40B4-BE49-F238E27FC236}">
                <a16:creationId xmlns:a16="http://schemas.microsoft.com/office/drawing/2014/main" id="{D6E81E59-04C8-45F5-AF47-614A22D07240}"/>
              </a:ext>
            </a:extLst>
          </p:cNvPr>
          <p:cNvSpPr txBox="1"/>
          <p:nvPr/>
        </p:nvSpPr>
        <p:spPr>
          <a:xfrm>
            <a:off x="150020" y="1291005"/>
            <a:ext cx="2893218" cy="1029513"/>
          </a:xfrm>
          <a:prstGeom prst="rect">
            <a:avLst/>
          </a:prstGeom>
          <a:noFill/>
        </p:spPr>
        <p:txBody>
          <a:bodyPr wrap="square">
            <a:spAutoFit/>
          </a:bodyPr>
          <a:lstStyle/>
          <a:p>
            <a:pPr marL="457200" lvl="0" indent="-323850" algn="just" rtl="0">
              <a:lnSpc>
                <a:spcPct val="107916"/>
              </a:lnSpc>
              <a:spcBef>
                <a:spcPts val="800"/>
              </a:spcBef>
              <a:spcAft>
                <a:spcPts val="0"/>
              </a:spcAft>
              <a:buClr>
                <a:srgbClr val="FFFFFF"/>
              </a:buClr>
              <a:buSzPts val="1500"/>
              <a:buChar char="●"/>
            </a:pPr>
            <a:r>
              <a:rPr lang="en-US" sz="1400" dirty="0">
                <a:solidFill>
                  <a:srgbClr val="FFFFFF"/>
                </a:solidFill>
              </a:rPr>
              <a:t>SNIPPET OF CODE FOR PIPELINE:</a:t>
            </a:r>
          </a:p>
          <a:p>
            <a:pPr marL="457200" lvl="0" indent="-323850" algn="just" rtl="0">
              <a:lnSpc>
                <a:spcPct val="107916"/>
              </a:lnSpc>
              <a:spcBef>
                <a:spcPts val="800"/>
              </a:spcBef>
              <a:spcAft>
                <a:spcPts val="0"/>
              </a:spcAft>
              <a:buClr>
                <a:srgbClr val="FFFFFF"/>
              </a:buClr>
              <a:buSzPts val="1500"/>
              <a:buChar char="●"/>
            </a:pPr>
            <a:endParaRPr lang="en-US" sz="2400" u="sng" dirty="0">
              <a:solidFill>
                <a:schemeClr val="accent3"/>
              </a:solidFill>
            </a:endParaRPr>
          </a:p>
        </p:txBody>
      </p:sp>
      <p:pic>
        <p:nvPicPr>
          <p:cNvPr id="9" name="Picture 8" descr="Text&#10;&#10;Description automatically generated">
            <a:extLst>
              <a:ext uri="{FF2B5EF4-FFF2-40B4-BE49-F238E27FC236}">
                <a16:creationId xmlns:a16="http://schemas.microsoft.com/office/drawing/2014/main" id="{31DDBFA7-FB0B-4F39-9249-E3F1B739DCCD}"/>
              </a:ext>
            </a:extLst>
          </p:cNvPr>
          <p:cNvPicPr>
            <a:picLocks noChangeAspect="1"/>
          </p:cNvPicPr>
          <p:nvPr/>
        </p:nvPicPr>
        <p:blipFill>
          <a:blip r:embed="rId2"/>
          <a:stretch>
            <a:fillRect/>
          </a:stretch>
        </p:blipFill>
        <p:spPr>
          <a:xfrm>
            <a:off x="3750692" y="1097657"/>
            <a:ext cx="4589727" cy="2445721"/>
          </a:xfrm>
          <a:prstGeom prst="rect">
            <a:avLst/>
          </a:prstGeom>
        </p:spPr>
      </p:pic>
      <p:sp>
        <p:nvSpPr>
          <p:cNvPr id="15" name="TextBox 14">
            <a:extLst>
              <a:ext uri="{FF2B5EF4-FFF2-40B4-BE49-F238E27FC236}">
                <a16:creationId xmlns:a16="http://schemas.microsoft.com/office/drawing/2014/main" id="{52E15E52-E058-4E99-BC89-148272C61DDF}"/>
              </a:ext>
            </a:extLst>
          </p:cNvPr>
          <p:cNvSpPr txBox="1"/>
          <p:nvPr/>
        </p:nvSpPr>
        <p:spPr>
          <a:xfrm>
            <a:off x="407193" y="4093373"/>
            <a:ext cx="2836070" cy="1029513"/>
          </a:xfrm>
          <a:prstGeom prst="rect">
            <a:avLst/>
          </a:prstGeom>
          <a:noFill/>
        </p:spPr>
        <p:txBody>
          <a:bodyPr wrap="square">
            <a:spAutoFit/>
          </a:bodyPr>
          <a:lstStyle/>
          <a:p>
            <a:pPr marL="457200" lvl="0" indent="-323850" algn="just" rtl="0">
              <a:lnSpc>
                <a:spcPct val="107916"/>
              </a:lnSpc>
              <a:spcBef>
                <a:spcPts val="800"/>
              </a:spcBef>
              <a:spcAft>
                <a:spcPts val="0"/>
              </a:spcAft>
              <a:buClr>
                <a:srgbClr val="FFFFFF"/>
              </a:buClr>
              <a:buSzPts val="1500"/>
              <a:buChar char="●"/>
            </a:pPr>
            <a:r>
              <a:rPr lang="en-US" sz="1400" dirty="0">
                <a:solidFill>
                  <a:srgbClr val="FFFFFF"/>
                </a:solidFill>
              </a:rPr>
              <a:t>SNIPPET OF CODE FOR RFC:</a:t>
            </a:r>
          </a:p>
          <a:p>
            <a:pPr marL="457200" lvl="0" indent="-323850" algn="just" rtl="0">
              <a:lnSpc>
                <a:spcPct val="107916"/>
              </a:lnSpc>
              <a:spcBef>
                <a:spcPts val="800"/>
              </a:spcBef>
              <a:spcAft>
                <a:spcPts val="0"/>
              </a:spcAft>
              <a:buClr>
                <a:srgbClr val="FFFFFF"/>
              </a:buClr>
              <a:buSzPts val="1500"/>
              <a:buChar char="●"/>
            </a:pPr>
            <a:endParaRPr lang="en-US" sz="2400" u="sng" dirty="0">
              <a:solidFill>
                <a:schemeClr val="accent3"/>
              </a:solidFill>
            </a:endParaRPr>
          </a:p>
        </p:txBody>
      </p:sp>
      <p:pic>
        <p:nvPicPr>
          <p:cNvPr id="17" name="Picture 16">
            <a:extLst>
              <a:ext uri="{FF2B5EF4-FFF2-40B4-BE49-F238E27FC236}">
                <a16:creationId xmlns:a16="http://schemas.microsoft.com/office/drawing/2014/main" id="{B389791E-D6A2-4C98-97DE-047CD8B929B3}"/>
              </a:ext>
            </a:extLst>
          </p:cNvPr>
          <p:cNvPicPr>
            <a:picLocks noChangeAspect="1"/>
          </p:cNvPicPr>
          <p:nvPr/>
        </p:nvPicPr>
        <p:blipFill>
          <a:blip r:embed="rId3"/>
          <a:stretch>
            <a:fillRect/>
          </a:stretch>
        </p:blipFill>
        <p:spPr>
          <a:xfrm>
            <a:off x="3406168" y="4014307"/>
            <a:ext cx="5682464" cy="679137"/>
          </a:xfrm>
          <a:prstGeom prst="rect">
            <a:avLst/>
          </a:prstGeom>
        </p:spPr>
      </p:pic>
    </p:spTree>
    <p:extLst>
      <p:ext uri="{BB962C8B-B14F-4D97-AF65-F5344CB8AC3E}">
        <p14:creationId xmlns:p14="http://schemas.microsoft.com/office/powerpoint/2010/main" val="1284792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3" name="Picture 12">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5" name="Oval 14">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 name="Picture 18">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1" name="Rectangle 20">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7" name="Picture 6" descr="A calculus formula">
            <a:extLst>
              <a:ext uri="{FF2B5EF4-FFF2-40B4-BE49-F238E27FC236}">
                <a16:creationId xmlns:a16="http://schemas.microsoft.com/office/drawing/2014/main" id="{65841DC3-A1D1-AD87-D49C-077EBFDB227A}"/>
              </a:ext>
            </a:extLst>
          </p:cNvPr>
          <p:cNvPicPr>
            <a:picLocks noChangeAspect="1"/>
          </p:cNvPicPr>
          <p:nvPr/>
        </p:nvPicPr>
        <p:blipFill rotWithShape="1">
          <a:blip r:embed="rId6">
            <a:alphaModFix amt="35000"/>
          </a:blip>
          <a:srcRect t="2084" b="13647"/>
          <a:stretch/>
        </p:blipFill>
        <p:spPr>
          <a:xfrm>
            <a:off x="20" y="10"/>
            <a:ext cx="9143980" cy="5143489"/>
          </a:xfrm>
          <a:prstGeom prst="rect">
            <a:avLst/>
          </a:prstGeom>
        </p:spPr>
      </p:pic>
      <p:sp>
        <p:nvSpPr>
          <p:cNvPr id="3" name="TextBox 2">
            <a:extLst>
              <a:ext uri="{FF2B5EF4-FFF2-40B4-BE49-F238E27FC236}">
                <a16:creationId xmlns:a16="http://schemas.microsoft.com/office/drawing/2014/main" id="{181060A7-4CCF-469C-8FCA-D937FED9A287}"/>
              </a:ext>
            </a:extLst>
          </p:cNvPr>
          <p:cNvSpPr txBox="1"/>
          <p:nvPr/>
        </p:nvSpPr>
        <p:spPr>
          <a:xfrm>
            <a:off x="484583" y="339538"/>
            <a:ext cx="7053542" cy="1050398"/>
          </a:xfrm>
          <a:prstGeom prst="rect">
            <a:avLst/>
          </a:prstGeom>
        </p:spPr>
        <p:txBody>
          <a:bodyPr vert="horz" lIns="91440" tIns="45720" rIns="91440" bIns="45720" rtlCol="0" anchor="t">
            <a:normAutofit/>
          </a:bodyPr>
          <a:lstStyle/>
          <a:p>
            <a:pPr>
              <a:spcBef>
                <a:spcPct val="0"/>
              </a:spcBef>
              <a:spcAft>
                <a:spcPts val="600"/>
              </a:spcAft>
            </a:pPr>
            <a:r>
              <a:rPr lang="en-US" sz="4200">
                <a:solidFill>
                  <a:schemeClr val="tx2"/>
                </a:solidFill>
                <a:latin typeface="+mj-lt"/>
                <a:ea typeface="+mj-ea"/>
                <a:cs typeface="+mj-cs"/>
              </a:rPr>
              <a:t>CONCLUSION</a:t>
            </a:r>
          </a:p>
        </p:txBody>
      </p:sp>
      <p:sp>
        <p:nvSpPr>
          <p:cNvPr id="23" name="Rectangle 22">
            <a:extLst>
              <a:ext uri="{FF2B5EF4-FFF2-40B4-BE49-F238E27FC236}">
                <a16:creationId xmlns:a16="http://schemas.microsoft.com/office/drawing/2014/main" id="{0D187C4E-14B9-4504-B200-5127823FA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TextBox 4">
            <a:extLst>
              <a:ext uri="{FF2B5EF4-FFF2-40B4-BE49-F238E27FC236}">
                <a16:creationId xmlns:a16="http://schemas.microsoft.com/office/drawing/2014/main" id="{C80F8456-0D74-4112-B413-42DDCF433B7F}"/>
              </a:ext>
            </a:extLst>
          </p:cNvPr>
          <p:cNvSpPr txBox="1"/>
          <p:nvPr/>
        </p:nvSpPr>
        <p:spPr>
          <a:xfrm>
            <a:off x="827484" y="1539688"/>
            <a:ext cx="6709905" cy="3146611"/>
          </a:xfrm>
          <a:prstGeom prst="rect">
            <a:avLst/>
          </a:prstGeom>
        </p:spPr>
        <p:txBody>
          <a:bodyPr vert="horz" lIns="91440" tIns="45720" rIns="91440" bIns="45720" rtlCol="0">
            <a:normAutofit/>
          </a:bodyPr>
          <a:lstStyle/>
          <a:p>
            <a:pPr marL="457200" lvl="0" indent="-323850">
              <a:spcBef>
                <a:spcPts val="1000"/>
              </a:spcBef>
              <a:buClr>
                <a:schemeClr val="bg2">
                  <a:lumMod val="40000"/>
                  <a:lumOff val="60000"/>
                </a:schemeClr>
              </a:buClr>
              <a:buSzPct val="80000"/>
              <a:buFont typeface="Wingdings 3" charset="2"/>
              <a:buChar char=""/>
            </a:pPr>
            <a:r>
              <a:rPr lang="en-US">
                <a:effectLst/>
                <a:latin typeface="+mj-lt"/>
                <a:ea typeface="+mj-ea"/>
                <a:cs typeface="+mj-cs"/>
              </a:rPr>
              <a:t>Successful imple</a:t>
            </a:r>
            <a:r>
              <a:rPr lang="en-US">
                <a:latin typeface="+mj-lt"/>
                <a:ea typeface="+mj-ea"/>
                <a:cs typeface="+mj-cs"/>
              </a:rPr>
              <a:t>mentation of “WHAT HAS HAPPENED”  predictive analysis.</a:t>
            </a:r>
          </a:p>
          <a:p>
            <a:pPr marL="457200" lvl="0" indent="-323850">
              <a:spcBef>
                <a:spcPts val="1000"/>
              </a:spcBef>
              <a:buClr>
                <a:schemeClr val="bg2">
                  <a:lumMod val="40000"/>
                  <a:lumOff val="60000"/>
                </a:schemeClr>
              </a:buClr>
              <a:buSzPct val="80000"/>
              <a:buFont typeface="Wingdings 3" charset="2"/>
              <a:buChar char=""/>
            </a:pPr>
            <a:endParaRPr lang="en-US">
              <a:effectLst/>
              <a:latin typeface="+mj-lt"/>
              <a:ea typeface="+mj-ea"/>
              <a:cs typeface="+mj-cs"/>
            </a:endParaRPr>
          </a:p>
          <a:p>
            <a:pPr marL="457200" lvl="0" indent="-323850">
              <a:spcBef>
                <a:spcPts val="1000"/>
              </a:spcBef>
              <a:buClr>
                <a:schemeClr val="bg2">
                  <a:lumMod val="40000"/>
                  <a:lumOff val="60000"/>
                </a:schemeClr>
              </a:buClr>
              <a:buSzPct val="80000"/>
              <a:buFont typeface="Wingdings 3" charset="2"/>
              <a:buChar char=""/>
            </a:pPr>
            <a:r>
              <a:rPr lang="en-US">
                <a:latin typeface="+mj-lt"/>
                <a:ea typeface="+mj-ea"/>
                <a:cs typeface="+mj-cs"/>
              </a:rPr>
              <a:t>Given certain parameters with values, prediction of what might be the weather class.</a:t>
            </a:r>
            <a:endParaRPr lang="en-US">
              <a:effectLst/>
              <a:latin typeface="+mj-lt"/>
              <a:ea typeface="+mj-ea"/>
              <a:cs typeface="+mj-cs"/>
            </a:endParaRPr>
          </a:p>
          <a:p>
            <a:pPr marL="457200" lvl="0" indent="-323850">
              <a:spcBef>
                <a:spcPts val="1000"/>
              </a:spcBef>
              <a:buClr>
                <a:schemeClr val="bg2">
                  <a:lumMod val="40000"/>
                  <a:lumOff val="60000"/>
                </a:schemeClr>
              </a:buClr>
              <a:buSzPct val="80000"/>
              <a:buFont typeface="Wingdings 3" charset="2"/>
              <a:buChar char=""/>
            </a:pPr>
            <a:endParaRPr lang="en-US" u="sng">
              <a:latin typeface="+mj-lt"/>
              <a:ea typeface="+mj-ea"/>
              <a:cs typeface="+mj-cs"/>
            </a:endParaRPr>
          </a:p>
        </p:txBody>
      </p:sp>
    </p:spTree>
    <p:extLst>
      <p:ext uri="{BB962C8B-B14F-4D97-AF65-F5344CB8AC3E}">
        <p14:creationId xmlns:p14="http://schemas.microsoft.com/office/powerpoint/2010/main" val="1021457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3" name="Picture 12">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5" name="Oval 14">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 name="Picture 18">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1" name="Rectangle 20">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3" name="Rectangle 22">
            <a:extLst>
              <a:ext uri="{FF2B5EF4-FFF2-40B4-BE49-F238E27FC236}">
                <a16:creationId xmlns:a16="http://schemas.microsoft.com/office/drawing/2014/main" id="{29787B81-C7DF-412B-A405-EF4454012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omplex maths formulae on a blackboard">
            <a:extLst>
              <a:ext uri="{FF2B5EF4-FFF2-40B4-BE49-F238E27FC236}">
                <a16:creationId xmlns:a16="http://schemas.microsoft.com/office/drawing/2014/main" id="{B7761494-AEBB-AA3F-A0DD-30CAD2F7C2F0}"/>
              </a:ext>
            </a:extLst>
          </p:cNvPr>
          <p:cNvPicPr>
            <a:picLocks noChangeAspect="1"/>
          </p:cNvPicPr>
          <p:nvPr/>
        </p:nvPicPr>
        <p:blipFill rotWithShape="1">
          <a:blip r:embed="rId6">
            <a:alphaModFix amt="35000"/>
          </a:blip>
          <a:srcRect t="18208" b="4737"/>
          <a:stretch/>
        </p:blipFill>
        <p:spPr>
          <a:xfrm>
            <a:off x="20" y="10"/>
            <a:ext cx="9143980" cy="5143489"/>
          </a:xfrm>
          <a:prstGeom prst="rect">
            <a:avLst/>
          </a:prstGeom>
        </p:spPr>
      </p:pic>
      <p:sp>
        <p:nvSpPr>
          <p:cNvPr id="3" name="TextBox 2">
            <a:extLst>
              <a:ext uri="{FF2B5EF4-FFF2-40B4-BE49-F238E27FC236}">
                <a16:creationId xmlns:a16="http://schemas.microsoft.com/office/drawing/2014/main" id="{757DB25E-4878-4093-B82F-B6C599D8BCCE}"/>
              </a:ext>
            </a:extLst>
          </p:cNvPr>
          <p:cNvSpPr txBox="1"/>
          <p:nvPr/>
        </p:nvSpPr>
        <p:spPr>
          <a:xfrm>
            <a:off x="484583" y="339538"/>
            <a:ext cx="7053542" cy="1050398"/>
          </a:xfrm>
          <a:prstGeom prst="rect">
            <a:avLst/>
          </a:prstGeom>
        </p:spPr>
        <p:txBody>
          <a:bodyPr vert="horz" lIns="91440" tIns="45720" rIns="91440" bIns="45720" rtlCol="0" anchor="t">
            <a:normAutofit/>
          </a:bodyPr>
          <a:lstStyle/>
          <a:p>
            <a:pPr>
              <a:spcBef>
                <a:spcPct val="0"/>
              </a:spcBef>
              <a:spcAft>
                <a:spcPts val="600"/>
              </a:spcAft>
            </a:pPr>
            <a:r>
              <a:rPr lang="en-US" sz="4200">
                <a:solidFill>
                  <a:schemeClr val="tx2"/>
                </a:solidFill>
                <a:latin typeface="+mj-lt"/>
                <a:ea typeface="+mj-ea"/>
                <a:cs typeface="+mj-cs"/>
              </a:rPr>
              <a:t>FUTURE WORK</a:t>
            </a:r>
          </a:p>
        </p:txBody>
      </p:sp>
      <p:sp>
        <p:nvSpPr>
          <p:cNvPr id="5" name="TextBox 4">
            <a:extLst>
              <a:ext uri="{FF2B5EF4-FFF2-40B4-BE49-F238E27FC236}">
                <a16:creationId xmlns:a16="http://schemas.microsoft.com/office/drawing/2014/main" id="{9C18EC92-C36C-4437-93AC-D9E9EAC54475}"/>
              </a:ext>
            </a:extLst>
          </p:cNvPr>
          <p:cNvSpPr txBox="1"/>
          <p:nvPr/>
        </p:nvSpPr>
        <p:spPr>
          <a:xfrm>
            <a:off x="827484" y="1539688"/>
            <a:ext cx="6709905" cy="3146611"/>
          </a:xfrm>
          <a:prstGeom prst="rect">
            <a:avLst/>
          </a:prstGeom>
        </p:spPr>
        <p:txBody>
          <a:bodyPr vert="horz" lIns="91440" tIns="45720" rIns="91440" bIns="45720" rtlCol="0">
            <a:normAutofit/>
          </a:bodyPr>
          <a:lstStyle/>
          <a:p>
            <a:pPr marL="457200" lvl="0" indent="-323850">
              <a:spcBef>
                <a:spcPts val="1000"/>
              </a:spcBef>
              <a:buClr>
                <a:schemeClr val="bg2">
                  <a:lumMod val="40000"/>
                  <a:lumOff val="60000"/>
                </a:schemeClr>
              </a:buClr>
              <a:buSzPct val="80000"/>
              <a:buFont typeface="Wingdings 3" charset="2"/>
              <a:buChar char=""/>
            </a:pPr>
            <a:r>
              <a:rPr lang="en-US">
                <a:effectLst/>
                <a:latin typeface="+mj-lt"/>
                <a:ea typeface="+mj-ea"/>
                <a:cs typeface="+mj-cs"/>
              </a:rPr>
              <a:t>Optimization can be achieved by implementing other Machine Learning algorithms like neural networks, naïve bayes etc. and comparing the output for accuracy.</a:t>
            </a:r>
          </a:p>
          <a:p>
            <a:pPr marL="133350" lvl="0">
              <a:spcBef>
                <a:spcPts val="1000"/>
              </a:spcBef>
              <a:buClr>
                <a:schemeClr val="bg2">
                  <a:lumMod val="40000"/>
                  <a:lumOff val="60000"/>
                </a:schemeClr>
              </a:buClr>
              <a:buSzPct val="80000"/>
              <a:buFont typeface="Wingdings 3" charset="2"/>
              <a:buChar char=""/>
            </a:pPr>
            <a:endParaRPr lang="en-US">
              <a:effectLst/>
              <a:latin typeface="+mj-lt"/>
              <a:ea typeface="+mj-ea"/>
              <a:cs typeface="+mj-cs"/>
            </a:endParaRPr>
          </a:p>
          <a:p>
            <a:pPr marL="457200" lvl="0" indent="-323850">
              <a:spcBef>
                <a:spcPts val="1000"/>
              </a:spcBef>
              <a:buClr>
                <a:schemeClr val="bg2">
                  <a:lumMod val="40000"/>
                  <a:lumOff val="60000"/>
                </a:schemeClr>
              </a:buClr>
              <a:buSzPct val="80000"/>
              <a:buFont typeface="Wingdings 3" charset="2"/>
              <a:buChar char=""/>
            </a:pPr>
            <a:r>
              <a:rPr lang="en-US">
                <a:latin typeface="+mj-lt"/>
                <a:ea typeface="+mj-ea"/>
                <a:cs typeface="+mj-cs"/>
              </a:rPr>
              <a:t>Oversampling and Undersampling can be done to balance the data class.</a:t>
            </a:r>
            <a:endParaRPr lang="en-US">
              <a:effectLst/>
              <a:latin typeface="+mj-lt"/>
              <a:ea typeface="+mj-ea"/>
              <a:cs typeface="+mj-cs"/>
            </a:endParaRPr>
          </a:p>
          <a:p>
            <a:pPr marL="457200" lvl="0" indent="-323850">
              <a:spcBef>
                <a:spcPts val="1000"/>
              </a:spcBef>
              <a:buClr>
                <a:schemeClr val="bg2">
                  <a:lumMod val="40000"/>
                  <a:lumOff val="60000"/>
                </a:schemeClr>
              </a:buClr>
              <a:buSzPct val="80000"/>
              <a:buFont typeface="Wingdings 3" charset="2"/>
              <a:buChar char=""/>
            </a:pPr>
            <a:endParaRPr lang="en-US" u="sng">
              <a:latin typeface="+mj-lt"/>
              <a:ea typeface="+mj-ea"/>
              <a:cs typeface="+mj-cs"/>
            </a:endParaRPr>
          </a:p>
        </p:txBody>
      </p:sp>
    </p:spTree>
    <p:extLst>
      <p:ext uri="{BB962C8B-B14F-4D97-AF65-F5344CB8AC3E}">
        <p14:creationId xmlns:p14="http://schemas.microsoft.com/office/powerpoint/2010/main" val="346191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2" name="Picture 11">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4" name="Oval 13">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8" name="Picture 17">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0" name="Rectangle 19">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E9B1A797-0149-45D4-80C3-09E47AB4758B}"/>
              </a:ext>
            </a:extLst>
          </p:cNvPr>
          <p:cNvSpPr txBox="1"/>
          <p:nvPr/>
        </p:nvSpPr>
        <p:spPr>
          <a:xfrm>
            <a:off x="484583" y="339538"/>
            <a:ext cx="7053542" cy="1050398"/>
          </a:xfrm>
          <a:prstGeom prst="rect">
            <a:avLst/>
          </a:prstGeom>
        </p:spPr>
        <p:txBody>
          <a:bodyPr vert="horz" lIns="91440" tIns="45720" rIns="91440" bIns="45720" rtlCol="0" anchor="t">
            <a:normAutofit/>
          </a:bodyPr>
          <a:lstStyle/>
          <a:p>
            <a:pPr>
              <a:spcBef>
                <a:spcPct val="0"/>
              </a:spcBef>
              <a:spcAft>
                <a:spcPts val="600"/>
              </a:spcAft>
            </a:pPr>
            <a:r>
              <a:rPr lang="en-US" sz="4200" b="0" i="0" kern="1200" dirty="0">
                <a:solidFill>
                  <a:schemeClr val="tx2"/>
                </a:solidFill>
                <a:latin typeface="+mj-lt"/>
                <a:ea typeface="+mj-ea"/>
                <a:cs typeface="+mj-cs"/>
              </a:rPr>
              <a:t>REFERENCES</a:t>
            </a:r>
          </a:p>
        </p:txBody>
      </p:sp>
      <p:sp>
        <p:nvSpPr>
          <p:cNvPr id="5" name="TextBox 4">
            <a:extLst>
              <a:ext uri="{FF2B5EF4-FFF2-40B4-BE49-F238E27FC236}">
                <a16:creationId xmlns:a16="http://schemas.microsoft.com/office/drawing/2014/main" id="{F10D1788-BBA0-4B49-BF54-57F4A34379C3}"/>
              </a:ext>
            </a:extLst>
          </p:cNvPr>
          <p:cNvSpPr txBox="1"/>
          <p:nvPr/>
        </p:nvSpPr>
        <p:spPr>
          <a:xfrm>
            <a:off x="827484" y="1539688"/>
            <a:ext cx="6709905" cy="3146611"/>
          </a:xfrm>
          <a:prstGeom prst="rect">
            <a:avLst/>
          </a:prstGeom>
        </p:spPr>
        <p:txBody>
          <a:bodyPr vert="horz" lIns="91440" tIns="45720" rIns="91440" bIns="45720" rtlCol="0">
            <a:normAutofit/>
          </a:bodyPr>
          <a:lstStyle/>
          <a:p>
            <a:pPr marL="457200" lvl="0" indent="-323850">
              <a:spcBef>
                <a:spcPts val="1000"/>
              </a:spcBef>
              <a:buClr>
                <a:schemeClr val="bg2">
                  <a:lumMod val="40000"/>
                  <a:lumOff val="60000"/>
                </a:schemeClr>
              </a:buClr>
              <a:buSzPct val="80000"/>
              <a:buFont typeface="Wingdings 3" charset="2"/>
              <a:buChar char=""/>
            </a:pPr>
            <a:r>
              <a:rPr lang="en-US">
                <a:effectLst/>
                <a:latin typeface="+mj-lt"/>
                <a:ea typeface="+mj-ea"/>
                <a:cs typeface="+mj-cs"/>
                <a:hlinkClick r:id="rId6"/>
              </a:rPr>
              <a:t>https://spark.apache.org/docs/latest/ml-classification-regression.html#logistic-regression</a:t>
            </a:r>
            <a:endParaRPr lang="en-US">
              <a:effectLst/>
              <a:latin typeface="+mj-lt"/>
              <a:ea typeface="+mj-ea"/>
              <a:cs typeface="+mj-cs"/>
            </a:endParaRPr>
          </a:p>
          <a:p>
            <a:pPr marL="457200" lvl="0" indent="-323850">
              <a:spcBef>
                <a:spcPts val="1000"/>
              </a:spcBef>
              <a:buClr>
                <a:schemeClr val="bg2">
                  <a:lumMod val="40000"/>
                  <a:lumOff val="60000"/>
                </a:schemeClr>
              </a:buClr>
              <a:buSzPct val="80000"/>
              <a:buFont typeface="Wingdings 3" charset="2"/>
              <a:buChar char=""/>
            </a:pPr>
            <a:r>
              <a:rPr lang="en-US">
                <a:effectLst/>
                <a:latin typeface="+mj-lt"/>
                <a:ea typeface="+mj-ea"/>
                <a:cs typeface="+mj-cs"/>
                <a:hlinkClick r:id="rId7"/>
              </a:rPr>
              <a:t>https://spark.apache.org/docs/latest/ml-pipeline.html</a:t>
            </a:r>
            <a:endParaRPr lang="en-US">
              <a:latin typeface="+mj-lt"/>
              <a:ea typeface="+mj-ea"/>
              <a:cs typeface="+mj-cs"/>
            </a:endParaRPr>
          </a:p>
          <a:p>
            <a:pPr marL="457200" lvl="0" indent="-323850">
              <a:spcBef>
                <a:spcPts val="1000"/>
              </a:spcBef>
              <a:buClr>
                <a:schemeClr val="bg2">
                  <a:lumMod val="40000"/>
                  <a:lumOff val="60000"/>
                </a:schemeClr>
              </a:buClr>
              <a:buSzPct val="80000"/>
              <a:buFont typeface="Wingdings 3" charset="2"/>
              <a:buChar char=""/>
            </a:pPr>
            <a:r>
              <a:rPr lang="en-US">
                <a:effectLst/>
                <a:latin typeface="+mj-lt"/>
                <a:ea typeface="+mj-ea"/>
                <a:cs typeface="+mj-cs"/>
                <a:hlinkClick r:id="rId8"/>
              </a:rPr>
              <a:t>https://www.datacamp.com/community/tutorials/apache-spark-tutorial-machine-learning#basics</a:t>
            </a:r>
            <a:endParaRPr lang="en-US">
              <a:effectLst/>
              <a:latin typeface="+mj-lt"/>
              <a:ea typeface="+mj-ea"/>
              <a:cs typeface="+mj-cs"/>
            </a:endParaRPr>
          </a:p>
          <a:p>
            <a:pPr marL="457200" lvl="0" indent="-323850">
              <a:spcBef>
                <a:spcPts val="1000"/>
              </a:spcBef>
              <a:buClr>
                <a:schemeClr val="bg2">
                  <a:lumMod val="40000"/>
                  <a:lumOff val="60000"/>
                </a:schemeClr>
              </a:buClr>
              <a:buSzPct val="80000"/>
              <a:buFont typeface="Wingdings 3" charset="2"/>
              <a:buChar char=""/>
            </a:pPr>
            <a:r>
              <a:rPr lang="en-US">
                <a:effectLst/>
                <a:latin typeface="+mj-lt"/>
                <a:ea typeface="+mj-ea"/>
                <a:cs typeface="+mj-cs"/>
                <a:hlinkClick r:id="rId9"/>
              </a:rPr>
              <a:t>https://www.nbshare.io/notebook/187478734/How-To-Read-CSV-File-Using-Python-PySpark/</a:t>
            </a:r>
            <a:endParaRPr lang="en-US">
              <a:latin typeface="+mj-lt"/>
              <a:ea typeface="+mj-ea"/>
              <a:cs typeface="+mj-cs"/>
            </a:endParaRPr>
          </a:p>
          <a:p>
            <a:pPr marL="457200" lvl="0" indent="-323850">
              <a:spcBef>
                <a:spcPts val="1000"/>
              </a:spcBef>
              <a:buClr>
                <a:schemeClr val="bg2">
                  <a:lumMod val="40000"/>
                  <a:lumOff val="60000"/>
                </a:schemeClr>
              </a:buClr>
              <a:buSzPct val="80000"/>
              <a:buFont typeface="Wingdings 3" charset="2"/>
              <a:buChar char=""/>
            </a:pPr>
            <a:r>
              <a:rPr lang="en-US">
                <a:effectLst/>
                <a:latin typeface="+mj-lt"/>
                <a:ea typeface="+mj-ea"/>
                <a:cs typeface="+mj-cs"/>
                <a:hlinkClick r:id="rId10"/>
              </a:rPr>
              <a:t>https://databricks.com/session/deploying-machine-learning-models-with-apache-spark</a:t>
            </a:r>
            <a:endParaRPr lang="en-US">
              <a:effectLst/>
              <a:latin typeface="+mj-lt"/>
              <a:ea typeface="+mj-ea"/>
              <a:cs typeface="+mj-cs"/>
            </a:endParaRPr>
          </a:p>
          <a:p>
            <a:pPr marL="457200" lvl="0" indent="-323850">
              <a:spcBef>
                <a:spcPts val="1000"/>
              </a:spcBef>
              <a:buClr>
                <a:schemeClr val="bg2">
                  <a:lumMod val="40000"/>
                  <a:lumOff val="60000"/>
                </a:schemeClr>
              </a:buClr>
              <a:buSzPct val="80000"/>
              <a:buFont typeface="Wingdings 3" charset="2"/>
              <a:buChar char=""/>
            </a:pPr>
            <a:endParaRPr lang="en-US">
              <a:effectLst/>
              <a:latin typeface="+mj-lt"/>
              <a:ea typeface="+mj-ea"/>
              <a:cs typeface="+mj-cs"/>
            </a:endParaRPr>
          </a:p>
          <a:p>
            <a:pPr marL="133350" lvl="0">
              <a:spcBef>
                <a:spcPts val="1000"/>
              </a:spcBef>
              <a:buClr>
                <a:schemeClr val="bg2">
                  <a:lumMod val="40000"/>
                  <a:lumOff val="60000"/>
                </a:schemeClr>
              </a:buClr>
              <a:buSzPct val="80000"/>
              <a:buFont typeface="Wingdings 3" charset="2"/>
              <a:buChar char=""/>
            </a:pPr>
            <a:endParaRPr lang="en-US" u="sng">
              <a:latin typeface="+mj-lt"/>
              <a:ea typeface="+mj-ea"/>
              <a:cs typeface="+mj-cs"/>
            </a:endParaRPr>
          </a:p>
        </p:txBody>
      </p:sp>
    </p:spTree>
    <p:extLst>
      <p:ext uri="{BB962C8B-B14F-4D97-AF65-F5344CB8AC3E}">
        <p14:creationId xmlns:p14="http://schemas.microsoft.com/office/powerpoint/2010/main" val="3053492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
        <p:cNvGrpSpPr/>
        <p:nvPr/>
      </p:nvGrpSpPr>
      <p:grpSpPr>
        <a:xfrm>
          <a:off x="0" y="0"/>
          <a:ext cx="0" cy="0"/>
          <a:chOff x="0" y="0"/>
          <a:chExt cx="0" cy="0"/>
        </a:xfrm>
      </p:grpSpPr>
      <p:pic>
        <p:nvPicPr>
          <p:cNvPr id="37" name="Picture 36">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39" name="Picture 38">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41" name="Oval 40">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3" name="Picture 42">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45" name="Picture 44">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47" name="Rectangle 46">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49" name="Rectangle 48">
            <a:extLst>
              <a:ext uri="{FF2B5EF4-FFF2-40B4-BE49-F238E27FC236}">
                <a16:creationId xmlns:a16="http://schemas.microsoft.com/office/drawing/2014/main" id="{29787B81-C7DF-412B-A405-EF4454012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Geometric white clouds on a blue sky">
            <a:extLst>
              <a:ext uri="{FF2B5EF4-FFF2-40B4-BE49-F238E27FC236}">
                <a16:creationId xmlns:a16="http://schemas.microsoft.com/office/drawing/2014/main" id="{35DA08AF-0A52-529A-A418-D40FE9497FE8}"/>
              </a:ext>
            </a:extLst>
          </p:cNvPr>
          <p:cNvPicPr>
            <a:picLocks noChangeAspect="1"/>
          </p:cNvPicPr>
          <p:nvPr/>
        </p:nvPicPr>
        <p:blipFill rotWithShape="1">
          <a:blip r:embed="rId7">
            <a:alphaModFix amt="35000"/>
          </a:blip>
          <a:srcRect b="25000"/>
          <a:stretch/>
        </p:blipFill>
        <p:spPr>
          <a:xfrm>
            <a:off x="20" y="10"/>
            <a:ext cx="9143980" cy="5143489"/>
          </a:xfrm>
          <a:prstGeom prst="rect">
            <a:avLst/>
          </a:prstGeom>
        </p:spPr>
      </p:pic>
      <p:sp>
        <p:nvSpPr>
          <p:cNvPr id="29" name="Google Shape;29;p8"/>
          <p:cNvSpPr txBox="1"/>
          <p:nvPr/>
        </p:nvSpPr>
        <p:spPr>
          <a:xfrm>
            <a:off x="484583" y="339538"/>
            <a:ext cx="7053542" cy="1050398"/>
          </a:xfrm>
          <a:prstGeom prst="rect">
            <a:avLst/>
          </a:prstGeom>
        </p:spPr>
        <p:txBody>
          <a:bodyPr spcFirstLastPara="1" vert="horz" lIns="91440" tIns="45720" rIns="91440" bIns="45720" rtlCol="0" anchor="t" anchorCtr="0">
            <a:normAutofit/>
          </a:bodyPr>
          <a:lstStyle/>
          <a:p>
            <a:pPr marL="0" marR="0" lvl="0" indent="0">
              <a:spcBef>
                <a:spcPct val="0"/>
              </a:spcBef>
              <a:spcAft>
                <a:spcPts val="600"/>
              </a:spcAft>
            </a:pPr>
            <a:r>
              <a:rPr lang="en-US" sz="4200">
                <a:solidFill>
                  <a:schemeClr val="tx2"/>
                </a:solidFill>
                <a:latin typeface="+mj-lt"/>
                <a:ea typeface="+mj-ea"/>
                <a:cs typeface="+mj-cs"/>
              </a:rPr>
              <a:t>INTRODUCTION</a:t>
            </a:r>
          </a:p>
        </p:txBody>
      </p:sp>
      <p:sp>
        <p:nvSpPr>
          <p:cNvPr id="30" name="Google Shape;30;p8"/>
          <p:cNvSpPr txBox="1"/>
          <p:nvPr/>
        </p:nvSpPr>
        <p:spPr>
          <a:xfrm>
            <a:off x="827484" y="1539688"/>
            <a:ext cx="6709905" cy="3146611"/>
          </a:xfrm>
          <a:prstGeom prst="rect">
            <a:avLst/>
          </a:prstGeom>
        </p:spPr>
        <p:txBody>
          <a:bodyPr spcFirstLastPara="1" vert="horz" lIns="91440" tIns="45720" rIns="91440" bIns="45720" rtlCol="0" anchorCtr="0">
            <a:normAutofit/>
          </a:bodyPr>
          <a:lstStyle/>
          <a:p>
            <a:pPr marL="457200" marR="0" lvl="0" indent="-323850">
              <a:spcBef>
                <a:spcPts val="1000"/>
              </a:spcBef>
              <a:buClr>
                <a:schemeClr val="bg2">
                  <a:lumMod val="40000"/>
                  <a:lumOff val="60000"/>
                </a:schemeClr>
              </a:buClr>
              <a:buSzPct val="80000"/>
              <a:buFont typeface="Wingdings 3" charset="2"/>
              <a:buChar char=""/>
            </a:pPr>
            <a:r>
              <a:rPr lang="en-US">
                <a:latin typeface="+mj-lt"/>
                <a:ea typeface="+mj-ea"/>
                <a:cs typeface="+mj-cs"/>
              </a:rPr>
              <a:t>To predict the weather type for the weather dataset based on different parameters.</a:t>
            </a:r>
          </a:p>
          <a:p>
            <a:pPr marL="133350" marR="0" lvl="0">
              <a:spcBef>
                <a:spcPts val="1000"/>
              </a:spcBef>
              <a:buClr>
                <a:schemeClr val="bg2">
                  <a:lumMod val="40000"/>
                  <a:lumOff val="60000"/>
                </a:schemeClr>
              </a:buClr>
              <a:buSzPct val="80000"/>
              <a:buFont typeface="Wingdings 3" charset="2"/>
              <a:buChar char=""/>
            </a:pPr>
            <a:endParaRPr lang="en-US">
              <a:latin typeface="+mj-lt"/>
              <a:ea typeface="+mj-ea"/>
              <a:cs typeface="+mj-cs"/>
              <a:sym typeface="Calibri"/>
            </a:endParaRPr>
          </a:p>
          <a:p>
            <a:pPr marL="457200" lvl="0" indent="-323850">
              <a:spcBef>
                <a:spcPts val="1000"/>
              </a:spcBef>
              <a:buClr>
                <a:schemeClr val="bg2">
                  <a:lumMod val="40000"/>
                  <a:lumOff val="60000"/>
                </a:schemeClr>
              </a:buClr>
              <a:buSzPct val="80000"/>
              <a:buFont typeface="Wingdings 3" charset="2"/>
              <a:buChar char=""/>
            </a:pPr>
            <a:r>
              <a:rPr lang="en-US">
                <a:latin typeface="+mj-lt"/>
                <a:ea typeface="+mj-ea"/>
                <a:cs typeface="+mj-cs"/>
              </a:rPr>
              <a:t>Random Forest Classification Algorithm has been used to predict the weather class from the data.</a:t>
            </a:r>
          </a:p>
          <a:p>
            <a:pPr marL="457200" marR="0" lvl="0" indent="-323850">
              <a:spcBef>
                <a:spcPts val="1000"/>
              </a:spcBef>
              <a:buClr>
                <a:schemeClr val="bg2">
                  <a:lumMod val="40000"/>
                  <a:lumOff val="60000"/>
                </a:schemeClr>
              </a:buClr>
              <a:buSzPct val="80000"/>
              <a:buFont typeface="Wingdings 3" charset="2"/>
              <a:buChar char=""/>
            </a:pPr>
            <a:endParaRPr lang="en-US">
              <a:latin typeface="+mj-lt"/>
              <a:ea typeface="+mj-ea"/>
              <a:cs typeface="+mj-cs"/>
            </a:endParaRPr>
          </a:p>
          <a:p>
            <a:pPr marL="457200" marR="0" lvl="0" indent="-323850">
              <a:spcBef>
                <a:spcPts val="1000"/>
              </a:spcBef>
              <a:buClr>
                <a:schemeClr val="bg2">
                  <a:lumMod val="40000"/>
                  <a:lumOff val="60000"/>
                </a:schemeClr>
              </a:buClr>
              <a:buSzPct val="80000"/>
              <a:buFont typeface="Wingdings 3" charset="2"/>
              <a:buChar char=""/>
            </a:pPr>
            <a:r>
              <a:rPr lang="en-US">
                <a:latin typeface="+mj-lt"/>
                <a:ea typeface="+mj-ea"/>
                <a:cs typeface="+mj-cs"/>
              </a:rPr>
              <a:t>For  the study, the project was formalized in machine learning using Jupyter notebook as   well as Spark.</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Picture 10">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26" name="Picture 12">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27" name="Oval 14">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8" name="Picture 16">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9" name="Picture 18">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30" name="Rectangle 20">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31" name="Rectangle 22">
            <a:extLst>
              <a:ext uri="{FF2B5EF4-FFF2-40B4-BE49-F238E27FC236}">
                <a16:creationId xmlns:a16="http://schemas.microsoft.com/office/drawing/2014/main" id="{29787B81-C7DF-412B-A405-EF4454012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6" descr="Different coloured organisers">
            <a:extLst>
              <a:ext uri="{FF2B5EF4-FFF2-40B4-BE49-F238E27FC236}">
                <a16:creationId xmlns:a16="http://schemas.microsoft.com/office/drawing/2014/main" id="{026986AE-478C-A42E-BF47-675ADF685453}"/>
              </a:ext>
            </a:extLst>
          </p:cNvPr>
          <p:cNvPicPr>
            <a:picLocks noChangeAspect="1"/>
          </p:cNvPicPr>
          <p:nvPr/>
        </p:nvPicPr>
        <p:blipFill rotWithShape="1">
          <a:blip r:embed="rId7">
            <a:alphaModFix amt="35000"/>
          </a:blip>
          <a:srcRect b="7025"/>
          <a:stretch/>
        </p:blipFill>
        <p:spPr>
          <a:xfrm>
            <a:off x="20" y="177808"/>
            <a:ext cx="9143980" cy="5143489"/>
          </a:xfrm>
          <a:prstGeom prst="rect">
            <a:avLst/>
          </a:prstGeom>
        </p:spPr>
      </p:pic>
      <p:sp>
        <p:nvSpPr>
          <p:cNvPr id="2" name="TextBox 1">
            <a:extLst>
              <a:ext uri="{FF2B5EF4-FFF2-40B4-BE49-F238E27FC236}">
                <a16:creationId xmlns:a16="http://schemas.microsoft.com/office/drawing/2014/main" id="{3B3CADAE-D5FE-4918-BD6F-51DCB6B50733}"/>
              </a:ext>
            </a:extLst>
          </p:cNvPr>
          <p:cNvSpPr txBox="1"/>
          <p:nvPr/>
        </p:nvSpPr>
        <p:spPr>
          <a:xfrm>
            <a:off x="484583" y="339538"/>
            <a:ext cx="7053542" cy="1050398"/>
          </a:xfrm>
          <a:prstGeom prst="rect">
            <a:avLst/>
          </a:prstGeom>
        </p:spPr>
        <p:txBody>
          <a:bodyPr vert="horz" lIns="91440" tIns="45720" rIns="91440" bIns="45720" rtlCol="0" anchor="t">
            <a:normAutofit/>
          </a:bodyPr>
          <a:lstStyle/>
          <a:p>
            <a:pPr>
              <a:spcBef>
                <a:spcPct val="0"/>
              </a:spcBef>
              <a:spcAft>
                <a:spcPts val="600"/>
              </a:spcAft>
            </a:pPr>
            <a:r>
              <a:rPr lang="en-US" sz="4200">
                <a:solidFill>
                  <a:schemeClr val="tx2"/>
                </a:solidFill>
                <a:latin typeface="+mj-lt"/>
                <a:ea typeface="+mj-ea"/>
                <a:cs typeface="+mj-cs"/>
              </a:rPr>
              <a:t>WORK DIVISION</a:t>
            </a:r>
          </a:p>
        </p:txBody>
      </p:sp>
      <p:sp>
        <p:nvSpPr>
          <p:cNvPr id="5" name="TextBox 4">
            <a:extLst>
              <a:ext uri="{FF2B5EF4-FFF2-40B4-BE49-F238E27FC236}">
                <a16:creationId xmlns:a16="http://schemas.microsoft.com/office/drawing/2014/main" id="{69FF7B32-0FCB-42FD-B503-2BAAD4E0FD3A}"/>
              </a:ext>
            </a:extLst>
          </p:cNvPr>
          <p:cNvSpPr txBox="1"/>
          <p:nvPr/>
        </p:nvSpPr>
        <p:spPr>
          <a:xfrm>
            <a:off x="827484" y="1539688"/>
            <a:ext cx="6709905" cy="3146611"/>
          </a:xfrm>
          <a:prstGeom prst="rect">
            <a:avLst/>
          </a:prstGeom>
        </p:spPr>
        <p:txBody>
          <a:bodyPr vert="horz" lIns="91440" tIns="45720" rIns="91440" bIns="45720" rtlCol="0">
            <a:normAutofit/>
          </a:bodyPr>
          <a:lstStyle/>
          <a:p>
            <a:pPr marL="457200" lvl="0" indent="-323850">
              <a:lnSpc>
                <a:spcPct val="90000"/>
              </a:lnSpc>
              <a:spcBef>
                <a:spcPts val="1000"/>
              </a:spcBef>
              <a:buClr>
                <a:schemeClr val="bg2">
                  <a:lumMod val="40000"/>
                  <a:lumOff val="60000"/>
                </a:schemeClr>
              </a:buClr>
              <a:buSzPct val="80000"/>
              <a:buFont typeface="Wingdings 3" charset="2"/>
              <a:buChar char=""/>
            </a:pPr>
            <a:r>
              <a:rPr lang="en-US" sz="1500" dirty="0">
                <a:effectLst/>
                <a:latin typeface="+mj-lt"/>
                <a:ea typeface="+mj-ea"/>
                <a:cs typeface="+mj-cs"/>
              </a:rPr>
              <a:t>DATA SELECTION: ALL</a:t>
            </a:r>
          </a:p>
          <a:p>
            <a:pPr marL="133350" lvl="0">
              <a:lnSpc>
                <a:spcPct val="90000"/>
              </a:lnSpc>
              <a:spcBef>
                <a:spcPts val="1000"/>
              </a:spcBef>
              <a:buClr>
                <a:schemeClr val="bg2">
                  <a:lumMod val="40000"/>
                  <a:lumOff val="60000"/>
                </a:schemeClr>
              </a:buClr>
              <a:buSzPct val="80000"/>
              <a:buFont typeface="Wingdings 3" charset="2"/>
              <a:buChar char=""/>
            </a:pPr>
            <a:endParaRPr lang="en-US" sz="1500" dirty="0">
              <a:effectLst/>
              <a:latin typeface="+mj-lt"/>
              <a:ea typeface="+mj-ea"/>
              <a:cs typeface="+mj-cs"/>
            </a:endParaRPr>
          </a:p>
          <a:p>
            <a:pPr marL="457200" lvl="0" indent="-323850">
              <a:lnSpc>
                <a:spcPct val="90000"/>
              </a:lnSpc>
              <a:spcBef>
                <a:spcPts val="1000"/>
              </a:spcBef>
              <a:buClr>
                <a:schemeClr val="bg2">
                  <a:lumMod val="40000"/>
                  <a:lumOff val="60000"/>
                </a:schemeClr>
              </a:buClr>
              <a:buSzPct val="80000"/>
              <a:buFont typeface="Wingdings 3" charset="2"/>
              <a:buChar char=""/>
            </a:pPr>
            <a:r>
              <a:rPr lang="en-US" sz="1500" dirty="0">
                <a:latin typeface="+mj-lt"/>
                <a:ea typeface="+mj-ea"/>
                <a:cs typeface="+mj-cs"/>
              </a:rPr>
              <a:t>DATA VISUALISATION AND CLEANING -- </a:t>
            </a:r>
          </a:p>
          <a:p>
            <a:pPr marL="133350" lvl="0">
              <a:lnSpc>
                <a:spcPct val="90000"/>
              </a:lnSpc>
              <a:spcBef>
                <a:spcPts val="1000"/>
              </a:spcBef>
              <a:buClr>
                <a:schemeClr val="bg2">
                  <a:lumMod val="40000"/>
                  <a:lumOff val="60000"/>
                </a:schemeClr>
              </a:buClr>
              <a:buSzPct val="80000"/>
              <a:buFont typeface="Wingdings 3" charset="2"/>
              <a:buChar char=""/>
            </a:pPr>
            <a:endParaRPr lang="en-US" sz="1500" dirty="0">
              <a:latin typeface="+mj-lt"/>
              <a:ea typeface="+mj-ea"/>
              <a:cs typeface="+mj-cs"/>
            </a:endParaRPr>
          </a:p>
          <a:p>
            <a:pPr marL="457200" lvl="0" indent="-323850">
              <a:lnSpc>
                <a:spcPct val="90000"/>
              </a:lnSpc>
              <a:spcBef>
                <a:spcPts val="1000"/>
              </a:spcBef>
              <a:buClr>
                <a:schemeClr val="bg2">
                  <a:lumMod val="40000"/>
                  <a:lumOff val="60000"/>
                </a:schemeClr>
              </a:buClr>
              <a:buSzPct val="80000"/>
              <a:buFont typeface="Wingdings 3" charset="2"/>
              <a:buChar char=""/>
            </a:pPr>
            <a:r>
              <a:rPr lang="en-US" sz="1500" dirty="0">
                <a:latin typeface="+mj-lt"/>
                <a:ea typeface="+mj-ea"/>
                <a:cs typeface="+mj-cs"/>
              </a:rPr>
              <a:t>IMPLEMENTATION OF ML ALGORITHM --  </a:t>
            </a:r>
          </a:p>
          <a:p>
            <a:pPr marL="457200" lvl="0" indent="-323850">
              <a:lnSpc>
                <a:spcPct val="90000"/>
              </a:lnSpc>
              <a:spcBef>
                <a:spcPts val="1000"/>
              </a:spcBef>
              <a:buClr>
                <a:schemeClr val="bg2">
                  <a:lumMod val="40000"/>
                  <a:lumOff val="60000"/>
                </a:schemeClr>
              </a:buClr>
              <a:buSzPct val="80000"/>
              <a:buFont typeface="Wingdings 3" charset="2"/>
              <a:buChar char=""/>
            </a:pPr>
            <a:r>
              <a:rPr lang="en-US" sz="1500" dirty="0">
                <a:latin typeface="+mj-lt"/>
                <a:ea typeface="+mj-ea"/>
                <a:cs typeface="+mj-cs"/>
              </a:rPr>
              <a:t>PYSPARK IMPLEMENTATION</a:t>
            </a:r>
          </a:p>
          <a:p>
            <a:pPr marL="457200" lvl="0" indent="-323850">
              <a:lnSpc>
                <a:spcPct val="90000"/>
              </a:lnSpc>
              <a:spcBef>
                <a:spcPts val="1000"/>
              </a:spcBef>
              <a:buClr>
                <a:schemeClr val="bg2">
                  <a:lumMod val="40000"/>
                  <a:lumOff val="60000"/>
                </a:schemeClr>
              </a:buClr>
              <a:buSzPct val="80000"/>
              <a:buFont typeface="Wingdings 3" charset="2"/>
              <a:buChar char=""/>
            </a:pPr>
            <a:endParaRPr lang="en-US" sz="1500" dirty="0">
              <a:latin typeface="+mj-lt"/>
              <a:ea typeface="+mj-ea"/>
              <a:cs typeface="+mj-cs"/>
            </a:endParaRPr>
          </a:p>
          <a:p>
            <a:pPr marL="133350" lvl="0">
              <a:lnSpc>
                <a:spcPct val="90000"/>
              </a:lnSpc>
              <a:spcBef>
                <a:spcPts val="1000"/>
              </a:spcBef>
              <a:buClr>
                <a:schemeClr val="bg2">
                  <a:lumMod val="40000"/>
                  <a:lumOff val="60000"/>
                </a:schemeClr>
              </a:buClr>
              <a:buSzPct val="80000"/>
              <a:buFont typeface="Wingdings 3" charset="2"/>
              <a:buChar char=""/>
            </a:pPr>
            <a:endParaRPr lang="en-US" sz="1500" dirty="0">
              <a:latin typeface="+mj-lt"/>
              <a:ea typeface="+mj-ea"/>
              <a:cs typeface="+mj-cs"/>
            </a:endParaRPr>
          </a:p>
          <a:p>
            <a:pPr marL="457200" lvl="0" indent="-323850">
              <a:lnSpc>
                <a:spcPct val="90000"/>
              </a:lnSpc>
              <a:spcBef>
                <a:spcPts val="1000"/>
              </a:spcBef>
              <a:buClr>
                <a:schemeClr val="bg2">
                  <a:lumMod val="40000"/>
                  <a:lumOff val="60000"/>
                </a:schemeClr>
              </a:buClr>
              <a:buSzPct val="80000"/>
              <a:buFont typeface="Wingdings 3" charset="2"/>
              <a:buChar char=""/>
            </a:pPr>
            <a:r>
              <a:rPr lang="en-US" sz="1500" dirty="0">
                <a:latin typeface="+mj-lt"/>
                <a:ea typeface="+mj-ea"/>
                <a:cs typeface="+mj-cs"/>
              </a:rPr>
              <a:t>DOCUMENTATION --ALL</a:t>
            </a:r>
          </a:p>
          <a:p>
            <a:pPr marL="457200" lvl="0" indent="-323850">
              <a:lnSpc>
                <a:spcPct val="90000"/>
              </a:lnSpc>
              <a:spcBef>
                <a:spcPts val="1000"/>
              </a:spcBef>
              <a:buClr>
                <a:schemeClr val="bg2">
                  <a:lumMod val="40000"/>
                  <a:lumOff val="60000"/>
                </a:schemeClr>
              </a:buClr>
              <a:buSzPct val="80000"/>
              <a:buFont typeface="Wingdings 3" charset="2"/>
              <a:buChar char=""/>
            </a:pPr>
            <a:endParaRPr lang="en-US" sz="1500" u="sng" dirty="0">
              <a:latin typeface="+mj-lt"/>
              <a:ea typeface="+mj-ea"/>
              <a:cs typeface="+mj-cs"/>
            </a:endParaRPr>
          </a:p>
        </p:txBody>
      </p:sp>
    </p:spTree>
    <p:extLst>
      <p:ext uri="{BB962C8B-B14F-4D97-AF65-F5344CB8AC3E}">
        <p14:creationId xmlns:p14="http://schemas.microsoft.com/office/powerpoint/2010/main" val="8797766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9"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1"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5"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7"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DDCA251B-4F28-43A9-A5FD-47101E24C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7B3E067-68A1-4E6F-8B2A-DF0DC2803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0" cy="51435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48F0EEF-7B63-4EC4-96D4-6AFBF46B1A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78992" cy="5143500"/>
          </a:xfrm>
          <a:prstGeom prst="rect">
            <a:avLst/>
          </a:prstGeom>
          <a:solidFill>
            <a:schemeClr val="accent1">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5" name="Rectangle 24">
            <a:extLst>
              <a:ext uri="{FF2B5EF4-FFF2-40B4-BE49-F238E27FC236}">
                <a16:creationId xmlns:a16="http://schemas.microsoft.com/office/drawing/2014/main" id="{4FB5E673-6D85-4457-A048-FD09048DCE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extBox 1">
            <a:extLst>
              <a:ext uri="{FF2B5EF4-FFF2-40B4-BE49-F238E27FC236}">
                <a16:creationId xmlns:a16="http://schemas.microsoft.com/office/drawing/2014/main" id="{819EA27E-F312-480F-958E-498FD00778DE}"/>
              </a:ext>
            </a:extLst>
          </p:cNvPr>
          <p:cNvSpPr txBox="1"/>
          <p:nvPr/>
        </p:nvSpPr>
        <p:spPr>
          <a:xfrm>
            <a:off x="3910524" y="950218"/>
            <a:ext cx="4686468" cy="3396343"/>
          </a:xfrm>
          <a:prstGeom prst="rect">
            <a:avLst/>
          </a:prstGeom>
        </p:spPr>
        <p:txBody>
          <a:bodyPr vert="horz" lIns="91440" tIns="45720" rIns="91440" bIns="45720" rtlCol="0" anchor="ctr">
            <a:normAutofit/>
          </a:bodyPr>
          <a:lstStyle/>
          <a:p>
            <a:pPr>
              <a:spcBef>
                <a:spcPct val="0"/>
              </a:spcBef>
              <a:spcAft>
                <a:spcPts val="600"/>
              </a:spcAft>
            </a:pPr>
            <a:r>
              <a:rPr lang="en-US" sz="7200" b="0" i="0" kern="1200" dirty="0">
                <a:solidFill>
                  <a:schemeClr val="tx2"/>
                </a:solidFill>
                <a:latin typeface="+mj-lt"/>
                <a:ea typeface="+mj-ea"/>
                <a:cs typeface="+mj-cs"/>
              </a:rPr>
              <a:t>THANK YOU !!!!</a:t>
            </a:r>
          </a:p>
        </p:txBody>
      </p:sp>
    </p:spTree>
    <p:extLst>
      <p:ext uri="{BB962C8B-B14F-4D97-AF65-F5344CB8AC3E}">
        <p14:creationId xmlns:p14="http://schemas.microsoft.com/office/powerpoint/2010/main" val="304244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ext uri="{BEBA8EAE-BF5A-486C-A8C5-ECC9F3942E4B}">
                <a14:imgProps xmlns:a14="http://schemas.microsoft.com/office/drawing/2010/main">
                  <a14:imgLayer r:embed="rId3">
                    <a14:imgEffect>
                      <a14:sharpenSoften amount="100000"/>
                    </a14:imgEffect>
                    <a14:imgEffect>
                      <a14:brightnessContrast bright="6000" contrast="-35000"/>
                    </a14:imgEffect>
                  </a14:imgLayer>
                </a14:imgProps>
              </a:ext>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B596C-0936-6C47-AC19-C1662FD7623F}"/>
              </a:ext>
            </a:extLst>
          </p:cNvPr>
          <p:cNvSpPr>
            <a:spLocks noGrp="1"/>
          </p:cNvSpPr>
          <p:nvPr>
            <p:ph type="title"/>
          </p:nvPr>
        </p:nvSpPr>
        <p:spPr>
          <a:xfrm>
            <a:off x="191386" y="150187"/>
            <a:ext cx="8323964" cy="502452"/>
          </a:xfrm>
        </p:spPr>
        <p:txBody>
          <a:bodyPr>
            <a:noAutofit/>
          </a:bodyPr>
          <a:lstStyle/>
          <a:p>
            <a:r>
              <a:rPr lang="en-US" sz="4400" dirty="0"/>
              <a:t>TOOLS</a:t>
            </a:r>
          </a:p>
        </p:txBody>
      </p:sp>
      <p:sp>
        <p:nvSpPr>
          <p:cNvPr id="10" name="TextBox 9">
            <a:extLst>
              <a:ext uri="{FF2B5EF4-FFF2-40B4-BE49-F238E27FC236}">
                <a16:creationId xmlns:a16="http://schemas.microsoft.com/office/drawing/2014/main" id="{D2E2A3F6-12F6-B949-BAAD-B04131CF2017}"/>
              </a:ext>
            </a:extLst>
          </p:cNvPr>
          <p:cNvSpPr txBox="1"/>
          <p:nvPr/>
        </p:nvSpPr>
        <p:spPr>
          <a:xfrm>
            <a:off x="191386" y="3136605"/>
            <a:ext cx="3785191" cy="2499146"/>
          </a:xfrm>
          <a:prstGeom prst="rect">
            <a:avLst/>
          </a:prstGeom>
          <a:noFill/>
        </p:spPr>
        <p:txBody>
          <a:bodyPr wrap="square" rtlCol="0">
            <a:spAutoFit/>
          </a:bodyPr>
          <a:lstStyle/>
          <a:p>
            <a:pPr marL="133350" marR="0" lvl="0" indent="-228600">
              <a:lnSpc>
                <a:spcPct val="90000"/>
              </a:lnSpc>
              <a:spcBef>
                <a:spcPts val="0"/>
              </a:spcBef>
              <a:spcAft>
                <a:spcPts val="600"/>
              </a:spcAft>
              <a:buClr>
                <a:schemeClr val="lt1"/>
              </a:buClr>
              <a:buSzPts val="1500"/>
              <a:buFont typeface="Arial" panose="020B0604020202020204" pitchFamily="34" charset="0"/>
              <a:buChar char="•"/>
            </a:pPr>
            <a:endParaRPr lang="en-US" dirty="0"/>
          </a:p>
          <a:p>
            <a:pPr marL="228600" marR="0" lvl="0">
              <a:lnSpc>
                <a:spcPct val="90000"/>
              </a:lnSpc>
              <a:spcBef>
                <a:spcPts val="0"/>
              </a:spcBef>
              <a:spcAft>
                <a:spcPts val="600"/>
              </a:spcAft>
              <a:buClr>
                <a:schemeClr val="lt1"/>
              </a:buClr>
              <a:buSzPts val="1500"/>
            </a:pPr>
            <a:endParaRPr lang="en-US" dirty="0"/>
          </a:p>
          <a:p>
            <a:pPr marL="228600" marR="0" lvl="0">
              <a:lnSpc>
                <a:spcPct val="90000"/>
              </a:lnSpc>
              <a:spcBef>
                <a:spcPts val="0"/>
              </a:spcBef>
              <a:spcAft>
                <a:spcPts val="600"/>
              </a:spcAft>
              <a:buClr>
                <a:schemeClr val="lt1"/>
              </a:buClr>
              <a:buSzPts val="1500"/>
            </a:pPr>
            <a:r>
              <a:rPr lang="en-US" dirty="0"/>
              <a:t>Anaconda Navigator </a:t>
            </a:r>
          </a:p>
          <a:p>
            <a:pPr marL="457200" marR="0" lvl="0" indent="-228600">
              <a:lnSpc>
                <a:spcPct val="90000"/>
              </a:lnSpc>
              <a:spcBef>
                <a:spcPts val="0"/>
              </a:spcBef>
              <a:spcAft>
                <a:spcPts val="600"/>
              </a:spcAft>
              <a:buClr>
                <a:schemeClr val="lt1"/>
              </a:buClr>
              <a:buSzPts val="1500"/>
              <a:buFont typeface="Arial" panose="020B0604020202020204" pitchFamily="34" charset="0"/>
              <a:buChar char="•"/>
            </a:pPr>
            <a:r>
              <a:rPr lang="en-US" dirty="0"/>
              <a:t>Easy way to work with packages and environments.</a:t>
            </a:r>
          </a:p>
          <a:p>
            <a:pPr marL="133350" marR="0" lvl="0" indent="-228600">
              <a:lnSpc>
                <a:spcPct val="90000"/>
              </a:lnSpc>
              <a:spcBef>
                <a:spcPts val="0"/>
              </a:spcBef>
              <a:spcAft>
                <a:spcPts val="600"/>
              </a:spcAft>
              <a:buClr>
                <a:schemeClr val="lt1"/>
              </a:buClr>
              <a:buSzPts val="1500"/>
              <a:buFont typeface="Arial" panose="020B0604020202020204" pitchFamily="34" charset="0"/>
              <a:buChar char="•"/>
            </a:pPr>
            <a:endParaRPr lang="en-US" dirty="0"/>
          </a:p>
          <a:p>
            <a:endParaRPr lang="en-US" dirty="0"/>
          </a:p>
        </p:txBody>
      </p:sp>
      <p:sp>
        <p:nvSpPr>
          <p:cNvPr id="11" name="TextBox 10">
            <a:extLst>
              <a:ext uri="{FF2B5EF4-FFF2-40B4-BE49-F238E27FC236}">
                <a16:creationId xmlns:a16="http://schemas.microsoft.com/office/drawing/2014/main" id="{07FAD305-B606-8844-A8F5-983AB10E8E8B}"/>
              </a:ext>
            </a:extLst>
          </p:cNvPr>
          <p:cNvSpPr txBox="1"/>
          <p:nvPr/>
        </p:nvSpPr>
        <p:spPr>
          <a:xfrm>
            <a:off x="5380073" y="3274828"/>
            <a:ext cx="3668233" cy="1646605"/>
          </a:xfrm>
          <a:prstGeom prst="rect">
            <a:avLst/>
          </a:prstGeom>
          <a:noFill/>
        </p:spPr>
        <p:txBody>
          <a:bodyPr wrap="square" rtlCol="0">
            <a:spAutoFit/>
          </a:bodyPr>
          <a:lstStyle/>
          <a:p>
            <a:pPr marL="133350" marR="0" lvl="0" indent="-228600">
              <a:lnSpc>
                <a:spcPct val="90000"/>
              </a:lnSpc>
              <a:spcBef>
                <a:spcPts val="0"/>
              </a:spcBef>
              <a:spcAft>
                <a:spcPts val="600"/>
              </a:spcAft>
              <a:buClr>
                <a:schemeClr val="lt1"/>
              </a:buClr>
              <a:buSzPts val="1500"/>
              <a:buFont typeface="Arial" panose="020B0604020202020204" pitchFamily="34" charset="0"/>
              <a:buChar char="•"/>
            </a:pPr>
            <a:endParaRPr lang="en-US" dirty="0"/>
          </a:p>
          <a:p>
            <a:pPr marL="457200" marR="0" lvl="0" indent="-228600">
              <a:lnSpc>
                <a:spcPct val="90000"/>
              </a:lnSpc>
              <a:spcBef>
                <a:spcPts val="0"/>
              </a:spcBef>
              <a:spcAft>
                <a:spcPts val="600"/>
              </a:spcAft>
              <a:buClr>
                <a:schemeClr val="lt1"/>
              </a:buClr>
              <a:buSzPts val="1500"/>
              <a:buFont typeface="Arial" panose="020B0604020202020204" pitchFamily="34" charset="0"/>
              <a:buChar char="•"/>
            </a:pPr>
            <a:endParaRPr lang="en-US" dirty="0"/>
          </a:p>
          <a:p>
            <a:pPr marL="228600" marR="0" lvl="0">
              <a:lnSpc>
                <a:spcPct val="90000"/>
              </a:lnSpc>
              <a:spcBef>
                <a:spcPts val="0"/>
              </a:spcBef>
              <a:spcAft>
                <a:spcPts val="600"/>
              </a:spcAft>
              <a:buClr>
                <a:schemeClr val="lt1"/>
              </a:buClr>
              <a:buSzPts val="1500"/>
            </a:pPr>
            <a:r>
              <a:rPr lang="en-US" dirty="0"/>
              <a:t>Discord	</a:t>
            </a:r>
          </a:p>
          <a:p>
            <a:pPr marL="133350" marR="0" lvl="0" indent="-228600">
              <a:lnSpc>
                <a:spcPct val="90000"/>
              </a:lnSpc>
              <a:spcBef>
                <a:spcPts val="0"/>
              </a:spcBef>
              <a:spcAft>
                <a:spcPts val="600"/>
              </a:spcAft>
              <a:buClr>
                <a:schemeClr val="lt1"/>
              </a:buClr>
              <a:buSzPts val="1500"/>
              <a:buFont typeface="Arial" panose="020B0604020202020204" pitchFamily="34" charset="0"/>
              <a:buChar char="•"/>
            </a:pPr>
            <a:r>
              <a:rPr lang="en-US" dirty="0"/>
              <a:t>Group Communication</a:t>
            </a:r>
          </a:p>
          <a:p>
            <a:pPr marL="133350" marR="0" lvl="0" indent="-228600">
              <a:lnSpc>
                <a:spcPct val="90000"/>
              </a:lnSpc>
              <a:spcBef>
                <a:spcPts val="0"/>
              </a:spcBef>
              <a:spcAft>
                <a:spcPts val="600"/>
              </a:spcAft>
              <a:buClr>
                <a:schemeClr val="lt1"/>
              </a:buClr>
              <a:buSzPts val="1500"/>
              <a:buFont typeface="Arial" panose="020B0604020202020204" pitchFamily="34" charset="0"/>
              <a:buChar char="•"/>
            </a:pPr>
            <a:r>
              <a:rPr lang="en-US" dirty="0"/>
              <a:t>Sharing of documents, links </a:t>
            </a:r>
          </a:p>
        </p:txBody>
      </p:sp>
      <p:pic>
        <p:nvPicPr>
          <p:cNvPr id="13" name="Picture 12">
            <a:extLst>
              <a:ext uri="{FF2B5EF4-FFF2-40B4-BE49-F238E27FC236}">
                <a16:creationId xmlns:a16="http://schemas.microsoft.com/office/drawing/2014/main" id="{69577E83-DAFC-F147-B53A-0F9BE1F507D1}"/>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2775098" y="1047711"/>
            <a:ext cx="882502" cy="670081"/>
          </a:xfrm>
          <a:prstGeom prst="rect">
            <a:avLst/>
          </a:prstGeom>
        </p:spPr>
      </p:pic>
      <p:pic>
        <p:nvPicPr>
          <p:cNvPr id="15" name="Picture 14" descr="Logo&#10;&#10;Description automatically generated">
            <a:extLst>
              <a:ext uri="{FF2B5EF4-FFF2-40B4-BE49-F238E27FC236}">
                <a16:creationId xmlns:a16="http://schemas.microsoft.com/office/drawing/2014/main" id="{F7E8F22E-FA99-084A-9E17-9EB74B8E5B54}"/>
              </a:ext>
            </a:extLst>
          </p:cNvPr>
          <p:cNvPicPr>
            <a:picLocks noChangeAspect="1"/>
          </p:cNvPicPr>
          <p:nvPr/>
        </p:nvPicPr>
        <p:blipFill>
          <a:blip r:embed="rId5"/>
          <a:stretch>
            <a:fillRect/>
          </a:stretch>
        </p:blipFill>
        <p:spPr>
          <a:xfrm>
            <a:off x="6826102" y="1036318"/>
            <a:ext cx="1790516" cy="681474"/>
          </a:xfrm>
          <a:prstGeom prst="rect">
            <a:avLst/>
          </a:prstGeom>
        </p:spPr>
      </p:pic>
      <p:pic>
        <p:nvPicPr>
          <p:cNvPr id="16" name="Picture 15" descr="Icon&#10;&#10;Description automatically generated with medium confidence">
            <a:extLst>
              <a:ext uri="{FF2B5EF4-FFF2-40B4-BE49-F238E27FC236}">
                <a16:creationId xmlns:a16="http://schemas.microsoft.com/office/drawing/2014/main" id="{1B7F3995-C330-B54F-BCB3-583B3078E91E}"/>
              </a:ext>
            </a:extLst>
          </p:cNvPr>
          <p:cNvPicPr>
            <a:picLocks noChangeAspect="1"/>
          </p:cNvPicPr>
          <p:nvPr/>
        </p:nvPicPr>
        <p:blipFill>
          <a:blip r:embed="rId6"/>
          <a:stretch>
            <a:fillRect/>
          </a:stretch>
        </p:blipFill>
        <p:spPr>
          <a:xfrm>
            <a:off x="3142227" y="3602206"/>
            <a:ext cx="1064313" cy="532157"/>
          </a:xfrm>
          <a:prstGeom prst="rect">
            <a:avLst/>
          </a:prstGeom>
        </p:spPr>
      </p:pic>
      <p:pic>
        <p:nvPicPr>
          <p:cNvPr id="17" name="Picture 16" descr="Icon&#10;&#10;Description automatically generated">
            <a:extLst>
              <a:ext uri="{FF2B5EF4-FFF2-40B4-BE49-F238E27FC236}">
                <a16:creationId xmlns:a16="http://schemas.microsoft.com/office/drawing/2014/main" id="{F0086F08-7011-A74C-95EA-715B75AF0810}"/>
              </a:ext>
            </a:extLst>
          </p:cNvPr>
          <p:cNvPicPr>
            <a:picLocks noChangeAspect="1"/>
          </p:cNvPicPr>
          <p:nvPr/>
        </p:nvPicPr>
        <p:blipFill>
          <a:blip r:embed="rId7"/>
          <a:stretch>
            <a:fillRect/>
          </a:stretch>
        </p:blipFill>
        <p:spPr>
          <a:xfrm>
            <a:off x="7931888" y="3383942"/>
            <a:ext cx="908016" cy="1040707"/>
          </a:xfrm>
          <a:prstGeom prst="rect">
            <a:avLst/>
          </a:prstGeom>
        </p:spPr>
      </p:pic>
      <p:sp>
        <p:nvSpPr>
          <p:cNvPr id="18" name="TextBox 17">
            <a:extLst>
              <a:ext uri="{FF2B5EF4-FFF2-40B4-BE49-F238E27FC236}">
                <a16:creationId xmlns:a16="http://schemas.microsoft.com/office/drawing/2014/main" id="{D868FC02-648E-DE45-8A77-B36E50AA57D5}"/>
              </a:ext>
            </a:extLst>
          </p:cNvPr>
          <p:cNvSpPr txBox="1"/>
          <p:nvPr/>
        </p:nvSpPr>
        <p:spPr>
          <a:xfrm>
            <a:off x="120313" y="1409840"/>
            <a:ext cx="4476306" cy="1708160"/>
          </a:xfrm>
          <a:prstGeom prst="rect">
            <a:avLst/>
          </a:prstGeom>
          <a:noFill/>
        </p:spPr>
        <p:txBody>
          <a:bodyPr wrap="square" rtlCol="0">
            <a:spAutoFit/>
          </a:bodyPr>
          <a:lstStyle/>
          <a:p>
            <a:pPr lvl="0">
              <a:spcBef>
                <a:spcPts val="0"/>
              </a:spcBef>
              <a:spcAft>
                <a:spcPts val="600"/>
              </a:spcAft>
              <a:buClr>
                <a:schemeClr val="lt1"/>
              </a:buClr>
              <a:buSzPts val="1500"/>
            </a:pPr>
            <a:r>
              <a:rPr lang="en-US" dirty="0" err="1"/>
              <a:t>Jupiyter</a:t>
            </a:r>
            <a:r>
              <a:rPr lang="en-US" dirty="0"/>
              <a:t> Notebook</a:t>
            </a:r>
          </a:p>
          <a:p>
            <a:pPr lvl="0">
              <a:spcBef>
                <a:spcPts val="0"/>
              </a:spcBef>
              <a:spcAft>
                <a:spcPts val="600"/>
              </a:spcAft>
              <a:buClr>
                <a:schemeClr val="lt1"/>
              </a:buClr>
              <a:buSzPts val="1500"/>
            </a:pPr>
            <a:r>
              <a:rPr lang="en-US" dirty="0"/>
              <a:t>Interactive Code and Data Exploration.</a:t>
            </a:r>
          </a:p>
          <a:p>
            <a:pPr lvl="0">
              <a:spcBef>
                <a:spcPts val="0"/>
              </a:spcBef>
              <a:spcAft>
                <a:spcPts val="600"/>
              </a:spcAft>
              <a:buClr>
                <a:schemeClr val="lt1"/>
              </a:buClr>
              <a:buSzPts val="1500"/>
            </a:pPr>
            <a:r>
              <a:rPr lang="en-US" dirty="0"/>
              <a:t>Allows to Create and share files easily</a:t>
            </a:r>
          </a:p>
          <a:p>
            <a:endParaRPr lang="en-US" dirty="0"/>
          </a:p>
        </p:txBody>
      </p:sp>
      <p:sp>
        <p:nvSpPr>
          <p:cNvPr id="21" name="TextBox 20">
            <a:extLst>
              <a:ext uri="{FF2B5EF4-FFF2-40B4-BE49-F238E27FC236}">
                <a16:creationId xmlns:a16="http://schemas.microsoft.com/office/drawing/2014/main" id="{8ACE61BE-9131-D349-949F-6C000CDE08C6}"/>
              </a:ext>
            </a:extLst>
          </p:cNvPr>
          <p:cNvSpPr txBox="1"/>
          <p:nvPr/>
        </p:nvSpPr>
        <p:spPr>
          <a:xfrm>
            <a:off x="4924102" y="1565082"/>
            <a:ext cx="4061636" cy="1354217"/>
          </a:xfrm>
          <a:prstGeom prst="rect">
            <a:avLst/>
          </a:prstGeom>
          <a:noFill/>
        </p:spPr>
        <p:txBody>
          <a:bodyPr wrap="square" rtlCol="0">
            <a:spAutoFit/>
          </a:bodyPr>
          <a:lstStyle/>
          <a:p>
            <a:pPr marL="133350" lvl="0" indent="-228600">
              <a:spcBef>
                <a:spcPts val="0"/>
              </a:spcBef>
              <a:spcAft>
                <a:spcPts val="600"/>
              </a:spcAft>
              <a:buClr>
                <a:schemeClr val="lt1"/>
              </a:buClr>
              <a:buSzPts val="1500"/>
            </a:pPr>
            <a:r>
              <a:rPr lang="en-US" dirty="0"/>
              <a:t> Spark</a:t>
            </a:r>
          </a:p>
          <a:p>
            <a:pPr marL="419100" lvl="0" indent="-228600">
              <a:spcBef>
                <a:spcPts val="0"/>
              </a:spcBef>
              <a:spcAft>
                <a:spcPts val="600"/>
              </a:spcAft>
              <a:buClr>
                <a:schemeClr val="lt1"/>
              </a:buClr>
              <a:buSzPts val="1500"/>
            </a:pPr>
            <a:r>
              <a:rPr lang="en-US" dirty="0"/>
              <a:t>	Highly integrated libraries for ML.                 </a:t>
            </a:r>
          </a:p>
          <a:p>
            <a:pPr marL="133350" lvl="0" indent="-228600">
              <a:spcBef>
                <a:spcPts val="0"/>
              </a:spcBef>
              <a:spcAft>
                <a:spcPts val="600"/>
              </a:spcAft>
              <a:buClr>
                <a:schemeClr val="lt1"/>
              </a:buClr>
              <a:buSzPts val="1500"/>
            </a:pPr>
            <a:r>
              <a:rPr lang="en-US" dirty="0"/>
              <a:t>	Provides interactivity with other languages. om</a:t>
            </a:r>
          </a:p>
        </p:txBody>
      </p:sp>
    </p:spTree>
    <p:extLst>
      <p:ext uri="{BB962C8B-B14F-4D97-AF65-F5344CB8AC3E}">
        <p14:creationId xmlns:p14="http://schemas.microsoft.com/office/powerpoint/2010/main" val="106186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picture containing outdoor, nature, clouds, cloudy&#10;&#10;Description automatically generated">
            <a:extLst>
              <a:ext uri="{FF2B5EF4-FFF2-40B4-BE49-F238E27FC236}">
                <a16:creationId xmlns:a16="http://schemas.microsoft.com/office/drawing/2014/main" id="{0B966165-7A45-3A46-B742-C3D016D12684}"/>
              </a:ext>
            </a:extLst>
          </p:cNvPr>
          <p:cNvPicPr>
            <a:picLocks noChangeAspect="1"/>
          </p:cNvPicPr>
          <p:nvPr/>
        </p:nvPicPr>
        <p:blipFill rotWithShape="1">
          <a:blip r:embed="rId3">
            <a:alphaModFix amt="40000"/>
            <a:extLst>
              <a:ext uri="{837473B0-CC2E-450A-ABE3-18F120FF3D39}">
                <a1611:picAttrSrcUrl xmlns:a1611="http://schemas.microsoft.com/office/drawing/2016/11/main" r:id="rId4"/>
              </a:ext>
            </a:extLst>
          </a:blip>
          <a:srcRect l="5445" r="12307"/>
          <a:stretch/>
        </p:blipFill>
        <p:spPr>
          <a:xfrm>
            <a:off x="-127" y="10"/>
            <a:ext cx="6337737" cy="5143490"/>
          </a:xfrm>
          <a:prstGeom prst="rect">
            <a:avLst/>
          </a:prstGeom>
        </p:spPr>
      </p:pic>
      <p:sp>
        <p:nvSpPr>
          <p:cNvPr id="3" name="TextBox 2">
            <a:extLst>
              <a:ext uri="{FF2B5EF4-FFF2-40B4-BE49-F238E27FC236}">
                <a16:creationId xmlns:a16="http://schemas.microsoft.com/office/drawing/2014/main" id="{EF3F270D-ABB4-4935-9712-ECD8FE7785A5}"/>
              </a:ext>
            </a:extLst>
          </p:cNvPr>
          <p:cNvSpPr txBox="1"/>
          <p:nvPr/>
        </p:nvSpPr>
        <p:spPr>
          <a:xfrm>
            <a:off x="482601" y="-191386"/>
            <a:ext cx="4472088" cy="1360967"/>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5400" b="0" i="0" kern="1200" dirty="0">
                <a:solidFill>
                  <a:srgbClr val="FFFFFF"/>
                </a:solidFill>
                <a:latin typeface="+mj-lt"/>
                <a:ea typeface="+mj-ea"/>
                <a:cs typeface="+mj-cs"/>
              </a:rPr>
              <a:t>FLOWCHART</a:t>
            </a:r>
          </a:p>
        </p:txBody>
      </p:sp>
      <p:pic>
        <p:nvPicPr>
          <p:cNvPr id="6" name="Picture 5">
            <a:extLst>
              <a:ext uri="{FF2B5EF4-FFF2-40B4-BE49-F238E27FC236}">
                <a16:creationId xmlns:a16="http://schemas.microsoft.com/office/drawing/2014/main" id="{E9DBB4FB-DF5D-435F-85BA-1B48C3845375}"/>
              </a:ext>
            </a:extLst>
          </p:cNvPr>
          <p:cNvPicPr>
            <a:picLocks noChangeAspect="1"/>
          </p:cNvPicPr>
          <p:nvPr/>
        </p:nvPicPr>
        <p:blipFill rotWithShape="1">
          <a:blip r:embed="rId5"/>
          <a:srcRect t="938" r="-2" b="1299"/>
          <a:stretch/>
        </p:blipFill>
        <p:spPr>
          <a:xfrm>
            <a:off x="4669497" y="-1843"/>
            <a:ext cx="4472089" cy="5143499"/>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699331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5"/>
        <p:cNvGrpSpPr/>
        <p:nvPr/>
      </p:nvGrpSpPr>
      <p:grpSpPr>
        <a:xfrm>
          <a:off x="0" y="0"/>
          <a:ext cx="0" cy="0"/>
          <a:chOff x="0" y="0"/>
          <a:chExt cx="0" cy="0"/>
        </a:xfrm>
      </p:grpSpPr>
      <p:pic>
        <p:nvPicPr>
          <p:cNvPr id="39" name="Picture 38" descr="Magnifying glass showing decling performance">
            <a:extLst>
              <a:ext uri="{FF2B5EF4-FFF2-40B4-BE49-F238E27FC236}">
                <a16:creationId xmlns:a16="http://schemas.microsoft.com/office/drawing/2014/main" id="{F46FFDD2-AE7A-D040-41F3-2F6ED1D01F24}"/>
              </a:ext>
            </a:extLst>
          </p:cNvPr>
          <p:cNvPicPr>
            <a:picLocks noChangeAspect="1"/>
          </p:cNvPicPr>
          <p:nvPr/>
        </p:nvPicPr>
        <p:blipFill rotWithShape="1">
          <a:blip r:embed="rId3">
            <a:alphaModFix amt="35000"/>
          </a:blip>
          <a:srcRect t="1220" b="14510"/>
          <a:stretch/>
        </p:blipFill>
        <p:spPr>
          <a:xfrm>
            <a:off x="20" y="10"/>
            <a:ext cx="9143980" cy="5143489"/>
          </a:xfrm>
          <a:prstGeom prst="rect">
            <a:avLst/>
          </a:prstGeom>
        </p:spPr>
      </p:pic>
      <p:sp>
        <p:nvSpPr>
          <p:cNvPr id="36" name="Google Shape;36;p9"/>
          <p:cNvSpPr txBox="1"/>
          <p:nvPr/>
        </p:nvSpPr>
        <p:spPr>
          <a:xfrm>
            <a:off x="484583" y="339538"/>
            <a:ext cx="7053542" cy="1050398"/>
          </a:xfrm>
          <a:prstGeom prst="rect">
            <a:avLst/>
          </a:prstGeom>
        </p:spPr>
        <p:txBody>
          <a:bodyPr spcFirstLastPara="1" vert="horz" lIns="91440" tIns="45720" rIns="91440" bIns="45720" rtlCol="0" anchor="t" anchorCtr="0">
            <a:normAutofit/>
          </a:bodyPr>
          <a:lstStyle/>
          <a:p>
            <a:pPr marL="0" marR="0" lvl="0" indent="0">
              <a:spcBef>
                <a:spcPct val="0"/>
              </a:spcBef>
              <a:spcAft>
                <a:spcPts val="600"/>
              </a:spcAft>
            </a:pPr>
            <a:r>
              <a:rPr lang="en-US" sz="4200">
                <a:solidFill>
                  <a:schemeClr val="tx2"/>
                </a:solidFill>
                <a:latin typeface="+mj-lt"/>
                <a:ea typeface="+mj-ea"/>
                <a:cs typeface="+mj-cs"/>
              </a:rPr>
              <a:t>DATASET</a:t>
            </a:r>
          </a:p>
        </p:txBody>
      </p:sp>
      <p:sp>
        <p:nvSpPr>
          <p:cNvPr id="37" name="Google Shape;37;p9"/>
          <p:cNvSpPr txBox="1"/>
          <p:nvPr/>
        </p:nvSpPr>
        <p:spPr>
          <a:xfrm>
            <a:off x="827484" y="1539688"/>
            <a:ext cx="6709905" cy="3146611"/>
          </a:xfrm>
          <a:prstGeom prst="rect">
            <a:avLst/>
          </a:prstGeom>
        </p:spPr>
        <p:txBody>
          <a:bodyPr spcFirstLastPara="1" vert="horz" lIns="91440" tIns="45720" rIns="91440" bIns="45720" rtlCol="0" anchorCtr="0">
            <a:normAutofit/>
          </a:bodyPr>
          <a:lstStyle/>
          <a:p>
            <a:pPr marL="457200" lvl="0" indent="-323850">
              <a:lnSpc>
                <a:spcPct val="90000"/>
              </a:lnSpc>
              <a:spcBef>
                <a:spcPts val="1000"/>
              </a:spcBef>
              <a:buClr>
                <a:schemeClr val="bg2">
                  <a:lumMod val="40000"/>
                  <a:lumOff val="60000"/>
                </a:schemeClr>
              </a:buClr>
              <a:buSzPct val="80000"/>
              <a:buFont typeface="Wingdings 3" charset="2"/>
              <a:buChar char=""/>
            </a:pPr>
            <a:r>
              <a:rPr lang="en-US" sz="1700">
                <a:latin typeface="+mj-lt"/>
                <a:ea typeface="+mj-ea"/>
                <a:cs typeface="+mj-cs"/>
              </a:rPr>
              <a:t>Downloaded data from Kaggle, for several different weather characteristics, includes weather details from 2006 to 2016.</a:t>
            </a:r>
          </a:p>
          <a:p>
            <a:pPr marL="457200" lvl="0" indent="-323850">
              <a:lnSpc>
                <a:spcPct val="90000"/>
              </a:lnSpc>
              <a:spcBef>
                <a:spcPts val="1000"/>
              </a:spcBef>
              <a:buClr>
                <a:schemeClr val="bg2">
                  <a:lumMod val="40000"/>
                  <a:lumOff val="60000"/>
                </a:schemeClr>
              </a:buClr>
              <a:buSzPct val="80000"/>
              <a:buFont typeface="Wingdings 3" charset="2"/>
              <a:buChar char=""/>
            </a:pPr>
            <a:endParaRPr lang="en-US" sz="1700">
              <a:latin typeface="+mj-lt"/>
              <a:ea typeface="+mj-ea"/>
              <a:cs typeface="+mj-cs"/>
            </a:endParaRPr>
          </a:p>
          <a:p>
            <a:pPr marL="457200" lvl="0" indent="-323850">
              <a:lnSpc>
                <a:spcPct val="90000"/>
              </a:lnSpc>
              <a:spcBef>
                <a:spcPts val="1000"/>
              </a:spcBef>
              <a:buClr>
                <a:schemeClr val="bg2">
                  <a:lumMod val="40000"/>
                  <a:lumOff val="60000"/>
                </a:schemeClr>
              </a:buClr>
              <a:buSzPct val="80000"/>
              <a:buFont typeface="Wingdings 3" charset="2"/>
              <a:buChar char=""/>
            </a:pPr>
            <a:r>
              <a:rPr lang="en-US" sz="1700">
                <a:latin typeface="+mj-lt"/>
                <a:ea typeface="+mj-ea"/>
                <a:cs typeface="+mj-cs"/>
              </a:rPr>
              <a:t>Weather data included data the for following weather features: Temperature, Apparent Temperature, Humidity, Wind Speed, Wind Bearing, Visibility, Loud Cover, Pressure, Daily Summary. </a:t>
            </a:r>
          </a:p>
          <a:p>
            <a:pPr marL="133350" lvl="0">
              <a:lnSpc>
                <a:spcPct val="90000"/>
              </a:lnSpc>
              <a:spcBef>
                <a:spcPts val="1000"/>
              </a:spcBef>
              <a:buClr>
                <a:schemeClr val="bg2">
                  <a:lumMod val="40000"/>
                  <a:lumOff val="60000"/>
                </a:schemeClr>
              </a:buClr>
              <a:buSzPct val="80000"/>
              <a:buFont typeface="Wingdings 3" charset="2"/>
              <a:buChar char=""/>
            </a:pPr>
            <a:endParaRPr lang="en-US" sz="1700">
              <a:latin typeface="+mj-lt"/>
              <a:ea typeface="+mj-ea"/>
              <a:cs typeface="+mj-cs"/>
            </a:endParaRPr>
          </a:p>
          <a:p>
            <a:pPr marL="457200" lvl="0" indent="-323850">
              <a:lnSpc>
                <a:spcPct val="90000"/>
              </a:lnSpc>
              <a:spcBef>
                <a:spcPts val="1000"/>
              </a:spcBef>
              <a:buClr>
                <a:schemeClr val="bg2">
                  <a:lumMod val="40000"/>
                  <a:lumOff val="60000"/>
                </a:schemeClr>
              </a:buClr>
              <a:buSzPct val="80000"/>
              <a:buFont typeface="Wingdings 3" charset="2"/>
              <a:buChar char=""/>
            </a:pPr>
            <a:r>
              <a:rPr lang="en-US" sz="1700">
                <a:latin typeface="+mj-lt"/>
                <a:ea typeface="+mj-ea"/>
                <a:cs typeface="+mj-cs"/>
              </a:rPr>
              <a:t>Link: </a:t>
            </a:r>
            <a:r>
              <a:rPr lang="en-US" sz="1700" u="sng">
                <a:latin typeface="+mj-lt"/>
                <a:ea typeface="+mj-ea"/>
                <a:cs typeface="+mj-cs"/>
                <a:hlinkClick r:id="rId4">
                  <a:extLst>
                    <a:ext uri="{A12FA001-AC4F-418D-AE19-62706E023703}">
                      <ahyp:hlinkClr xmlns:ahyp="http://schemas.microsoft.com/office/drawing/2018/hyperlinkcolor" val="tx"/>
                    </a:ext>
                  </a:extLst>
                </a:hlinkClick>
              </a:rPr>
              <a:t>https://www.kaggle.com/muthuj7/weather-dataset</a:t>
            </a:r>
            <a:endParaRPr lang="en-US" sz="1700" u="sng">
              <a:latin typeface="+mj-lt"/>
              <a:ea typeface="+mj-ea"/>
              <a:cs typeface="+mj-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2" name="Picture 11">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4" name="Oval 13">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8" name="Picture 17">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0" name="Rectangle 19">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2" name="Rectangle 21">
            <a:extLst>
              <a:ext uri="{FF2B5EF4-FFF2-40B4-BE49-F238E27FC236}">
                <a16:creationId xmlns:a16="http://schemas.microsoft.com/office/drawing/2014/main" id="{29787B81-C7DF-412B-A405-EF4454012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ightning striking a city&#10;&#10;Description automatically generated with medium confidence">
            <a:extLst>
              <a:ext uri="{FF2B5EF4-FFF2-40B4-BE49-F238E27FC236}">
                <a16:creationId xmlns:a16="http://schemas.microsoft.com/office/drawing/2014/main" id="{CF671432-E8FD-5B4E-87DF-73C7B01750D7}"/>
              </a:ext>
            </a:extLst>
          </p:cNvPr>
          <p:cNvPicPr>
            <a:picLocks noChangeAspect="1"/>
          </p:cNvPicPr>
          <p:nvPr/>
        </p:nvPicPr>
        <p:blipFill rotWithShape="1">
          <a:blip r:embed="rId6">
            <a:alphaModFix amt="35000"/>
            <a:extLst>
              <a:ext uri="{837473B0-CC2E-450A-ABE3-18F120FF3D39}">
                <a1611:picAttrSrcUrl xmlns:a1611="http://schemas.microsoft.com/office/drawing/2016/11/main" r:id="rId7"/>
              </a:ext>
            </a:extLst>
          </a:blip>
          <a:srcRect t="25000"/>
          <a:stretch/>
        </p:blipFill>
        <p:spPr>
          <a:xfrm>
            <a:off x="20" y="10"/>
            <a:ext cx="9143980" cy="5143489"/>
          </a:xfrm>
          <a:prstGeom prst="rect">
            <a:avLst/>
          </a:prstGeom>
        </p:spPr>
      </p:pic>
      <p:sp>
        <p:nvSpPr>
          <p:cNvPr id="3" name="TextBox 2">
            <a:extLst>
              <a:ext uri="{FF2B5EF4-FFF2-40B4-BE49-F238E27FC236}">
                <a16:creationId xmlns:a16="http://schemas.microsoft.com/office/drawing/2014/main" id="{41D55231-6396-4BDF-9389-0EF2EEAD0572}"/>
              </a:ext>
            </a:extLst>
          </p:cNvPr>
          <p:cNvSpPr txBox="1"/>
          <p:nvPr/>
        </p:nvSpPr>
        <p:spPr>
          <a:xfrm>
            <a:off x="484583" y="339538"/>
            <a:ext cx="7053542" cy="1050398"/>
          </a:xfrm>
          <a:prstGeom prst="rect">
            <a:avLst/>
          </a:prstGeom>
        </p:spPr>
        <p:txBody>
          <a:bodyPr vert="horz" lIns="91440" tIns="45720" rIns="91440" bIns="45720" rtlCol="0" anchor="t">
            <a:normAutofit/>
          </a:bodyPr>
          <a:lstStyle/>
          <a:p>
            <a:pPr>
              <a:spcBef>
                <a:spcPct val="0"/>
              </a:spcBef>
              <a:spcAft>
                <a:spcPts val="600"/>
              </a:spcAft>
            </a:pPr>
            <a:r>
              <a:rPr lang="en-US" sz="4200">
                <a:solidFill>
                  <a:schemeClr val="tx2"/>
                </a:solidFill>
                <a:latin typeface="+mj-lt"/>
                <a:ea typeface="+mj-ea"/>
                <a:cs typeface="+mj-cs"/>
              </a:rPr>
              <a:t>DATA VISUALISATION:</a:t>
            </a:r>
          </a:p>
        </p:txBody>
      </p:sp>
      <p:sp>
        <p:nvSpPr>
          <p:cNvPr id="4" name="TextBox 3">
            <a:extLst>
              <a:ext uri="{FF2B5EF4-FFF2-40B4-BE49-F238E27FC236}">
                <a16:creationId xmlns:a16="http://schemas.microsoft.com/office/drawing/2014/main" id="{512836C5-F460-4E3B-BC94-F94D0B7A0194}"/>
              </a:ext>
            </a:extLst>
          </p:cNvPr>
          <p:cNvSpPr txBox="1"/>
          <p:nvPr/>
        </p:nvSpPr>
        <p:spPr>
          <a:xfrm>
            <a:off x="827484" y="1539688"/>
            <a:ext cx="6709905" cy="3146611"/>
          </a:xfrm>
          <a:prstGeom prst="rect">
            <a:avLst/>
          </a:prstGeom>
        </p:spPr>
        <p:txBody>
          <a:bodyPr vert="horz" lIns="91440" tIns="45720" rIns="91440" bIns="45720" rtlCol="0">
            <a:normAutofit/>
          </a:bodyPr>
          <a:lstStyle/>
          <a:p>
            <a:pPr>
              <a:spcBef>
                <a:spcPts val="1000"/>
              </a:spcBef>
              <a:buClr>
                <a:schemeClr val="bg2">
                  <a:lumMod val="40000"/>
                  <a:lumOff val="60000"/>
                </a:schemeClr>
              </a:buClr>
              <a:buSzPct val="80000"/>
            </a:pPr>
            <a:r>
              <a:rPr lang="en-US" dirty="0">
                <a:latin typeface="+mj-lt"/>
                <a:ea typeface="+mj-ea"/>
                <a:cs typeface="+mj-cs"/>
              </a:rPr>
              <a:t>Libraries used:</a:t>
            </a:r>
          </a:p>
          <a:p>
            <a:pPr>
              <a:spcBef>
                <a:spcPts val="1000"/>
              </a:spcBef>
              <a:buClr>
                <a:schemeClr val="bg2">
                  <a:lumMod val="40000"/>
                  <a:lumOff val="60000"/>
                </a:schemeClr>
              </a:buClr>
              <a:buSzPct val="80000"/>
              <a:buFont typeface="Wingdings 3" charset="2"/>
              <a:buChar char=""/>
            </a:pPr>
            <a:endParaRPr lang="en-US" dirty="0">
              <a:latin typeface="+mj-lt"/>
              <a:ea typeface="+mj-ea"/>
              <a:cs typeface="+mj-cs"/>
            </a:endParaRPr>
          </a:p>
          <a:p>
            <a:pPr marL="285750" indent="-285750">
              <a:spcBef>
                <a:spcPts val="1000"/>
              </a:spcBef>
              <a:buClr>
                <a:schemeClr val="bg2">
                  <a:lumMod val="40000"/>
                  <a:lumOff val="60000"/>
                </a:schemeClr>
              </a:buClr>
              <a:buSzPct val="80000"/>
              <a:buFont typeface="Wingdings 3" charset="2"/>
              <a:buChar char=""/>
            </a:pPr>
            <a:r>
              <a:rPr lang="en-US" dirty="0">
                <a:latin typeface="+mj-lt"/>
                <a:ea typeface="+mj-ea"/>
                <a:cs typeface="+mj-cs"/>
              </a:rPr>
              <a:t>Matplotlib</a:t>
            </a:r>
          </a:p>
          <a:p>
            <a:pPr>
              <a:spcBef>
                <a:spcPts val="1000"/>
              </a:spcBef>
              <a:buClr>
                <a:schemeClr val="bg2">
                  <a:lumMod val="40000"/>
                  <a:lumOff val="60000"/>
                </a:schemeClr>
              </a:buClr>
              <a:buSzPct val="80000"/>
              <a:buFont typeface="Wingdings 3" charset="2"/>
              <a:buChar char=""/>
            </a:pPr>
            <a:endParaRPr lang="en-US" dirty="0">
              <a:latin typeface="+mj-lt"/>
              <a:ea typeface="+mj-ea"/>
              <a:cs typeface="+mj-cs"/>
            </a:endParaRPr>
          </a:p>
          <a:p>
            <a:pPr marL="285750" indent="-285750">
              <a:spcBef>
                <a:spcPts val="1000"/>
              </a:spcBef>
              <a:buClr>
                <a:schemeClr val="bg2">
                  <a:lumMod val="40000"/>
                  <a:lumOff val="60000"/>
                </a:schemeClr>
              </a:buClr>
              <a:buSzPct val="80000"/>
              <a:buFont typeface="Wingdings 3" charset="2"/>
              <a:buChar char=""/>
            </a:pPr>
            <a:r>
              <a:rPr lang="en-US" dirty="0">
                <a:latin typeface="+mj-lt"/>
                <a:ea typeface="+mj-ea"/>
                <a:cs typeface="+mj-cs"/>
              </a:rPr>
              <a:t>Seaborn</a:t>
            </a:r>
          </a:p>
          <a:p>
            <a:pPr>
              <a:spcBef>
                <a:spcPts val="1000"/>
              </a:spcBef>
              <a:buClr>
                <a:schemeClr val="bg2">
                  <a:lumMod val="40000"/>
                  <a:lumOff val="60000"/>
                </a:schemeClr>
              </a:buClr>
              <a:buSzPct val="80000"/>
              <a:buFont typeface="Wingdings 3" charset="2"/>
              <a:buChar char=""/>
            </a:pPr>
            <a:endParaRPr lang="en-US" dirty="0">
              <a:latin typeface="+mj-lt"/>
              <a:ea typeface="+mj-ea"/>
              <a:cs typeface="+mj-cs"/>
            </a:endParaRPr>
          </a:p>
          <a:p>
            <a:pPr marL="285750" indent="-285750">
              <a:spcBef>
                <a:spcPts val="1000"/>
              </a:spcBef>
              <a:buClr>
                <a:schemeClr val="bg2">
                  <a:lumMod val="40000"/>
                  <a:lumOff val="60000"/>
                </a:schemeClr>
              </a:buClr>
              <a:buSzPct val="80000"/>
              <a:buFont typeface="Wingdings 3" charset="2"/>
              <a:buChar char=""/>
            </a:pPr>
            <a:r>
              <a:rPr lang="en-US" dirty="0">
                <a:latin typeface="+mj-lt"/>
                <a:ea typeface="+mj-ea"/>
                <a:cs typeface="+mj-cs"/>
              </a:rPr>
              <a:t>Pandas package </a:t>
            </a:r>
          </a:p>
        </p:txBody>
      </p:sp>
    </p:spTree>
    <p:extLst>
      <p:ext uri="{BB962C8B-B14F-4D97-AF65-F5344CB8AC3E}">
        <p14:creationId xmlns:p14="http://schemas.microsoft.com/office/powerpoint/2010/main" val="4050386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63D7EF-E461-4362-B670-44F4EFF8B0B1}"/>
              </a:ext>
            </a:extLst>
          </p:cNvPr>
          <p:cNvSpPr txBox="1"/>
          <p:nvPr/>
        </p:nvSpPr>
        <p:spPr>
          <a:xfrm>
            <a:off x="649357" y="357809"/>
            <a:ext cx="6400029" cy="584775"/>
          </a:xfrm>
          <a:prstGeom prst="rect">
            <a:avLst/>
          </a:prstGeom>
          <a:noFill/>
        </p:spPr>
        <p:txBody>
          <a:bodyPr wrap="square" rtlCol="0">
            <a:spAutoFit/>
          </a:bodyPr>
          <a:lstStyle/>
          <a:p>
            <a:pPr algn="r"/>
            <a:r>
              <a:rPr lang="en-IN" sz="3200" dirty="0"/>
              <a:t>DATA VISUALISATION CONT’D..</a:t>
            </a:r>
          </a:p>
        </p:txBody>
      </p:sp>
      <p:pic>
        <p:nvPicPr>
          <p:cNvPr id="4" name="Picture 3">
            <a:extLst>
              <a:ext uri="{FF2B5EF4-FFF2-40B4-BE49-F238E27FC236}">
                <a16:creationId xmlns:a16="http://schemas.microsoft.com/office/drawing/2014/main" id="{FFB15295-92C5-4619-9117-2789CF1C7207}"/>
              </a:ext>
            </a:extLst>
          </p:cNvPr>
          <p:cNvPicPr>
            <a:picLocks noChangeAspect="1"/>
          </p:cNvPicPr>
          <p:nvPr/>
        </p:nvPicPr>
        <p:blipFill>
          <a:blip r:embed="rId2"/>
          <a:stretch>
            <a:fillRect/>
          </a:stretch>
        </p:blipFill>
        <p:spPr>
          <a:xfrm>
            <a:off x="304800" y="1260668"/>
            <a:ext cx="4002157" cy="528320"/>
          </a:xfrm>
          <a:prstGeom prst="rect">
            <a:avLst/>
          </a:prstGeom>
        </p:spPr>
      </p:pic>
      <p:pic>
        <p:nvPicPr>
          <p:cNvPr id="6" name="Picture 5">
            <a:extLst>
              <a:ext uri="{FF2B5EF4-FFF2-40B4-BE49-F238E27FC236}">
                <a16:creationId xmlns:a16="http://schemas.microsoft.com/office/drawing/2014/main" id="{423B3ABD-4F9D-42D7-8370-141FC1BF47DC}"/>
              </a:ext>
            </a:extLst>
          </p:cNvPr>
          <p:cNvPicPr>
            <a:picLocks noChangeAspect="1"/>
          </p:cNvPicPr>
          <p:nvPr/>
        </p:nvPicPr>
        <p:blipFill>
          <a:blip r:embed="rId3"/>
          <a:stretch>
            <a:fillRect/>
          </a:stretch>
        </p:blipFill>
        <p:spPr>
          <a:xfrm>
            <a:off x="4572000" y="1260668"/>
            <a:ext cx="4267200" cy="515920"/>
          </a:xfrm>
          <a:prstGeom prst="rect">
            <a:avLst/>
          </a:prstGeom>
        </p:spPr>
      </p:pic>
      <p:pic>
        <p:nvPicPr>
          <p:cNvPr id="5" name="Picture 4">
            <a:extLst>
              <a:ext uri="{FF2B5EF4-FFF2-40B4-BE49-F238E27FC236}">
                <a16:creationId xmlns:a16="http://schemas.microsoft.com/office/drawing/2014/main" id="{E9F08D9C-C80E-436C-A9EE-49A4745C5FFC}"/>
              </a:ext>
            </a:extLst>
          </p:cNvPr>
          <p:cNvPicPr>
            <a:picLocks noChangeAspect="1"/>
          </p:cNvPicPr>
          <p:nvPr/>
        </p:nvPicPr>
        <p:blipFill>
          <a:blip r:embed="rId4"/>
          <a:stretch>
            <a:fillRect/>
          </a:stretch>
        </p:blipFill>
        <p:spPr>
          <a:xfrm>
            <a:off x="304800" y="2202511"/>
            <a:ext cx="4002157" cy="2583180"/>
          </a:xfrm>
          <a:prstGeom prst="rect">
            <a:avLst/>
          </a:prstGeom>
        </p:spPr>
      </p:pic>
      <p:pic>
        <p:nvPicPr>
          <p:cNvPr id="9" name="Picture 8">
            <a:extLst>
              <a:ext uri="{FF2B5EF4-FFF2-40B4-BE49-F238E27FC236}">
                <a16:creationId xmlns:a16="http://schemas.microsoft.com/office/drawing/2014/main" id="{E5A320EA-4F2C-4F0F-960B-2105BCBD4D59}"/>
              </a:ext>
            </a:extLst>
          </p:cNvPr>
          <p:cNvPicPr>
            <a:picLocks noChangeAspect="1"/>
          </p:cNvPicPr>
          <p:nvPr/>
        </p:nvPicPr>
        <p:blipFill>
          <a:blip r:embed="rId5"/>
          <a:stretch>
            <a:fillRect/>
          </a:stretch>
        </p:blipFill>
        <p:spPr>
          <a:xfrm>
            <a:off x="4572000" y="2187271"/>
            <a:ext cx="4267201" cy="2598420"/>
          </a:xfrm>
          <a:prstGeom prst="rect">
            <a:avLst/>
          </a:prstGeom>
        </p:spPr>
      </p:pic>
    </p:spTree>
    <p:extLst>
      <p:ext uri="{BB962C8B-B14F-4D97-AF65-F5344CB8AC3E}">
        <p14:creationId xmlns:p14="http://schemas.microsoft.com/office/powerpoint/2010/main" val="1488375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D491BB-4523-45A5-BC2A-70ADAB4D788C}"/>
              </a:ext>
            </a:extLst>
          </p:cNvPr>
          <p:cNvPicPr>
            <a:picLocks noChangeAspect="1"/>
          </p:cNvPicPr>
          <p:nvPr/>
        </p:nvPicPr>
        <p:blipFill>
          <a:blip r:embed="rId2"/>
          <a:stretch>
            <a:fillRect/>
          </a:stretch>
        </p:blipFill>
        <p:spPr>
          <a:xfrm>
            <a:off x="549966" y="349459"/>
            <a:ext cx="6308035" cy="344419"/>
          </a:xfrm>
          <a:prstGeom prst="rect">
            <a:avLst/>
          </a:prstGeom>
        </p:spPr>
      </p:pic>
      <p:pic>
        <p:nvPicPr>
          <p:cNvPr id="4" name="Picture 3">
            <a:extLst>
              <a:ext uri="{FF2B5EF4-FFF2-40B4-BE49-F238E27FC236}">
                <a16:creationId xmlns:a16="http://schemas.microsoft.com/office/drawing/2014/main" id="{62772441-856B-416A-B218-5A5647DEC200}"/>
              </a:ext>
            </a:extLst>
          </p:cNvPr>
          <p:cNvPicPr>
            <a:picLocks noChangeAspect="1"/>
          </p:cNvPicPr>
          <p:nvPr/>
        </p:nvPicPr>
        <p:blipFill>
          <a:blip r:embed="rId3"/>
          <a:stretch>
            <a:fillRect/>
          </a:stretch>
        </p:blipFill>
        <p:spPr>
          <a:xfrm>
            <a:off x="549966" y="887896"/>
            <a:ext cx="8050695" cy="4181061"/>
          </a:xfrm>
          <a:prstGeom prst="rect">
            <a:avLst/>
          </a:prstGeom>
        </p:spPr>
      </p:pic>
    </p:spTree>
    <p:extLst>
      <p:ext uri="{BB962C8B-B14F-4D97-AF65-F5344CB8AC3E}">
        <p14:creationId xmlns:p14="http://schemas.microsoft.com/office/powerpoint/2010/main" val="2615251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720427-ECAD-435E-9C7C-E2FBDF98260E}"/>
              </a:ext>
            </a:extLst>
          </p:cNvPr>
          <p:cNvPicPr>
            <a:picLocks noChangeAspect="1"/>
          </p:cNvPicPr>
          <p:nvPr/>
        </p:nvPicPr>
        <p:blipFill>
          <a:blip r:embed="rId2"/>
          <a:stretch>
            <a:fillRect/>
          </a:stretch>
        </p:blipFill>
        <p:spPr>
          <a:xfrm>
            <a:off x="185531" y="1145047"/>
            <a:ext cx="4320208" cy="574032"/>
          </a:xfrm>
          <a:prstGeom prst="rect">
            <a:avLst/>
          </a:prstGeom>
        </p:spPr>
      </p:pic>
      <p:pic>
        <p:nvPicPr>
          <p:cNvPr id="5" name="Picture 4">
            <a:extLst>
              <a:ext uri="{FF2B5EF4-FFF2-40B4-BE49-F238E27FC236}">
                <a16:creationId xmlns:a16="http://schemas.microsoft.com/office/drawing/2014/main" id="{2B41BE0A-63EC-4F96-B4D5-BC67712928EE}"/>
              </a:ext>
            </a:extLst>
          </p:cNvPr>
          <p:cNvPicPr>
            <a:picLocks noChangeAspect="1"/>
          </p:cNvPicPr>
          <p:nvPr/>
        </p:nvPicPr>
        <p:blipFill>
          <a:blip r:embed="rId3"/>
          <a:stretch>
            <a:fillRect/>
          </a:stretch>
        </p:blipFill>
        <p:spPr>
          <a:xfrm>
            <a:off x="4638263" y="1145047"/>
            <a:ext cx="4326835" cy="574032"/>
          </a:xfrm>
          <a:prstGeom prst="rect">
            <a:avLst/>
          </a:prstGeom>
        </p:spPr>
      </p:pic>
      <p:sp>
        <p:nvSpPr>
          <p:cNvPr id="10" name="TextBox 9">
            <a:extLst>
              <a:ext uri="{FF2B5EF4-FFF2-40B4-BE49-F238E27FC236}">
                <a16:creationId xmlns:a16="http://schemas.microsoft.com/office/drawing/2014/main" id="{0A59B741-C8BA-4A5F-ADBC-343121693740}"/>
              </a:ext>
            </a:extLst>
          </p:cNvPr>
          <p:cNvSpPr txBox="1"/>
          <p:nvPr/>
        </p:nvSpPr>
        <p:spPr>
          <a:xfrm>
            <a:off x="522844" y="232410"/>
            <a:ext cx="5870713" cy="584775"/>
          </a:xfrm>
          <a:prstGeom prst="rect">
            <a:avLst/>
          </a:prstGeom>
          <a:noFill/>
        </p:spPr>
        <p:txBody>
          <a:bodyPr wrap="square" rtlCol="0">
            <a:spAutoFit/>
          </a:bodyPr>
          <a:lstStyle/>
          <a:p>
            <a:r>
              <a:rPr lang="en-IN" sz="3200" dirty="0"/>
              <a:t>BOXPLOT</a:t>
            </a:r>
            <a:r>
              <a:rPr lang="en-IN" sz="2400" dirty="0">
                <a:solidFill>
                  <a:schemeClr val="bg1"/>
                </a:solidFill>
              </a:rPr>
              <a:t> </a:t>
            </a:r>
          </a:p>
        </p:txBody>
      </p:sp>
      <p:pic>
        <p:nvPicPr>
          <p:cNvPr id="4" name="Picture 3">
            <a:extLst>
              <a:ext uri="{FF2B5EF4-FFF2-40B4-BE49-F238E27FC236}">
                <a16:creationId xmlns:a16="http://schemas.microsoft.com/office/drawing/2014/main" id="{308EE2FC-123C-42B6-839B-B03B92AA4243}"/>
              </a:ext>
            </a:extLst>
          </p:cNvPr>
          <p:cNvPicPr>
            <a:picLocks noChangeAspect="1"/>
          </p:cNvPicPr>
          <p:nvPr/>
        </p:nvPicPr>
        <p:blipFill>
          <a:blip r:embed="rId4"/>
          <a:stretch>
            <a:fillRect/>
          </a:stretch>
        </p:blipFill>
        <p:spPr>
          <a:xfrm>
            <a:off x="185531" y="1934816"/>
            <a:ext cx="4320208" cy="2961033"/>
          </a:xfrm>
          <a:prstGeom prst="rect">
            <a:avLst/>
          </a:prstGeom>
        </p:spPr>
      </p:pic>
      <p:pic>
        <p:nvPicPr>
          <p:cNvPr id="8" name="Picture 7">
            <a:extLst>
              <a:ext uri="{FF2B5EF4-FFF2-40B4-BE49-F238E27FC236}">
                <a16:creationId xmlns:a16="http://schemas.microsoft.com/office/drawing/2014/main" id="{0846BFB0-4EE1-4E08-A77C-099DC13D5401}"/>
              </a:ext>
            </a:extLst>
          </p:cNvPr>
          <p:cNvPicPr>
            <a:picLocks noChangeAspect="1"/>
          </p:cNvPicPr>
          <p:nvPr/>
        </p:nvPicPr>
        <p:blipFill>
          <a:blip r:embed="rId5"/>
          <a:stretch>
            <a:fillRect/>
          </a:stretch>
        </p:blipFill>
        <p:spPr>
          <a:xfrm>
            <a:off x="4638262" y="1934816"/>
            <a:ext cx="4326835" cy="2976274"/>
          </a:xfrm>
          <a:prstGeom prst="rect">
            <a:avLst/>
          </a:prstGeom>
        </p:spPr>
      </p:pic>
    </p:spTree>
    <p:extLst>
      <p:ext uri="{BB962C8B-B14F-4D97-AF65-F5344CB8AC3E}">
        <p14:creationId xmlns:p14="http://schemas.microsoft.com/office/powerpoint/2010/main" val="7429273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{30F78F2B-AB21-1641-8DF5-D98022C64114}tf10001062</Template>
  <TotalTime>2026</TotalTime>
  <Words>556</Words>
  <Application>Microsoft Macintosh PowerPoint</Application>
  <PresentationFormat>On-screen Show (16:9)</PresentationFormat>
  <Paragraphs>96</Paragraphs>
  <Slides>21</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Century Gothic</vt:lpstr>
      <vt:lpstr>Wingdings 3</vt:lpstr>
      <vt:lpstr>Ion</vt:lpstr>
      <vt:lpstr>WEATHER FORECAST  USING HISTORICAL DATA </vt:lpstr>
      <vt:lpstr>PowerPoint Presentation</vt:lpstr>
      <vt:lpstr>TOOLS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Lakshitha Parvataneni</cp:lastModifiedBy>
  <cp:revision>69</cp:revision>
  <dcterms:modified xsi:type="dcterms:W3CDTF">2022-04-08T13:17:44Z</dcterms:modified>
</cp:coreProperties>
</file>